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</p:sldIdLst>
  <p:sldSz cy="6858000" cx="12188825"/>
  <p:notesSz cx="6858000" cy="9180500"/>
  <p:embeddedFontLst>
    <p:embeddedFont>
      <p:font typeface="Open Sans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A540D699-A305-48F9-96FD-05F862C51229}">
  <a:tblStyle styleId="{A540D699-A305-48F9-96FD-05F862C51229}" styleName="Table_0"/>
  <a:tblStyle styleId="{A3B94641-B48C-490D-8344-48C1B3639984}" styleName="Table_1">
    <a:wholeTbl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OpenSans-regular.fntdata"/><Relationship Id="rId94" Type="http://schemas.openxmlformats.org/officeDocument/2006/relationships/slide" Target="slides/slide88.xml"/><Relationship Id="rId97" Type="http://schemas.openxmlformats.org/officeDocument/2006/relationships/font" Target="fonts/OpenSans-italic.fntdata"/><Relationship Id="rId96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98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71475" y="688975"/>
            <a:ext cx="6116638" cy="3441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60864"/>
            <a:ext cx="5486399" cy="413067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/>
        </p:nvSpPr>
        <p:spPr>
          <a:xfrm>
            <a:off x="0" y="8720139"/>
            <a:ext cx="2895600" cy="468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" name="Shape 6"/>
          <p:cNvSpPr/>
          <p:nvPr/>
        </p:nvSpPr>
        <p:spPr>
          <a:xfrm>
            <a:off x="4724400" y="8710614"/>
            <a:ext cx="2133599" cy="469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buFont typeface="Arial"/>
              <a:buNone/>
            </a:pPr>
            <a:r>
              <a:rPr lang="en-US"/>
              <a:t> 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60864"/>
            <a:ext cx="5486399" cy="413067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>
            <p:ph idx="2" type="sldImg"/>
          </p:nvPr>
        </p:nvSpPr>
        <p:spPr>
          <a:xfrm>
            <a:off x="371475" y="688975"/>
            <a:ext cx="6116638" cy="34417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Shape 575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Shape 58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- move radio (second most expensive)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Shape 631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Shape 772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Shape 778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Shape 78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Shape 789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Shape 808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Shape 817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Shape 82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Shape 83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Shape 840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88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Shape 88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Shape 909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Shape 910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Shape 921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Shape 922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Shape 927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Shape 950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Shape 95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Shape 96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Shape 969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Shape 970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Shape 97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Shape 98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Shape 997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Shape 1022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Shape 1023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71475" y="688975"/>
            <a:ext cx="6116699" cy="34415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60864"/>
            <a:ext cx="5486399" cy="4130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" name="Shape 14"/>
          <p:cNvGrpSpPr/>
          <p:nvPr/>
        </p:nvGrpSpPr>
        <p:grpSpPr>
          <a:xfrm>
            <a:off x="3881948" y="2841181"/>
            <a:ext cx="4335065" cy="1069339"/>
            <a:chOff x="3881948" y="2841181"/>
            <a:chExt cx="4335065" cy="1069339"/>
          </a:xfrm>
        </p:grpSpPr>
        <p:pic>
          <p:nvPicPr>
            <p:cNvPr id="15" name="Shape 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" name="Shape 16"/>
            <p:cNvGrpSpPr/>
            <p:nvPr/>
          </p:nvGrpSpPr>
          <p:grpSpPr>
            <a:xfrm>
              <a:off x="5350891" y="2978947"/>
              <a:ext cx="2866121" cy="929996"/>
              <a:chOff x="3516312" y="1109662"/>
              <a:chExt cx="3884612" cy="1260475"/>
            </a:xfrm>
          </p:grpSpPr>
          <p:sp>
            <p:nvSpPr>
              <p:cNvPr id="17" name="Shape 17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pathLst>
                  <a:path extrusionOk="0" h="156" w="127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Shape 18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Shape 19"/>
              <p:cNvSpPr/>
              <p:nvPr/>
            </p:nvSpPr>
            <p:spPr>
              <a:xfrm>
                <a:off x="4413250" y="1731963"/>
                <a:ext cx="434974" cy="442912"/>
              </a:xfrm>
              <a:custGeom>
                <a:pathLst>
                  <a:path extrusionOk="0" h="118" w="116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5289550" y="1552575"/>
                <a:ext cx="93662" cy="622299"/>
              </a:xfrm>
              <a:prstGeom prst="rect">
                <a:avLst/>
              </a:pr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pathLst>
                  <a:path extrusionOk="0" h="122" w="112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5916612" y="1724025"/>
                <a:ext cx="401636" cy="646112"/>
              </a:xfrm>
              <a:custGeom>
                <a:pathLst>
                  <a:path extrusionOk="0" h="172" w="107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Shape 24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6800850" y="1724025"/>
                <a:ext cx="271462" cy="450850"/>
              </a:xfrm>
              <a:custGeom>
                <a:pathLst>
                  <a:path extrusionOk="0" h="120" w="72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pathLst>
                  <a:path extrusionOk="0" h="122" w="87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4548187" y="1198562"/>
                <a:ext cx="168274" cy="206375"/>
              </a:xfrm>
              <a:custGeom>
                <a:pathLst>
                  <a:path extrusionOk="0" h="55" w="45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446587" y="1112837"/>
                <a:ext cx="101600" cy="285749"/>
              </a:xfrm>
              <a:custGeom>
                <a:pathLst>
                  <a:path extrusionOk="0" h="76" w="27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Shape 29"/>
              <p:cNvSpPr/>
              <p:nvPr/>
            </p:nvSpPr>
            <p:spPr>
              <a:xfrm>
                <a:off x="4248150" y="1214437"/>
                <a:ext cx="209550" cy="311150"/>
              </a:xfrm>
              <a:custGeom>
                <a:pathLst>
                  <a:path extrusionOk="0" h="83" w="56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Shape 30"/>
              <p:cNvSpPr/>
              <p:nvPr/>
            </p:nvSpPr>
            <p:spPr>
              <a:xfrm>
                <a:off x="4052887" y="1209675"/>
                <a:ext cx="201612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3835400" y="1209675"/>
                <a:ext cx="201612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Shape 32"/>
              <p:cNvSpPr/>
              <p:nvPr/>
            </p:nvSpPr>
            <p:spPr>
              <a:xfrm>
                <a:off x="3527425" y="1109662"/>
                <a:ext cx="292100" cy="319087"/>
              </a:xfrm>
              <a:custGeom>
                <a:pathLst>
                  <a:path extrusionOk="0" h="85" w="78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with Sub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07324" y="1007430"/>
            <a:ext cx="10969943" cy="565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None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0" y="0"/>
            <a:ext cx="12188826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0" name="Shape 110"/>
          <p:cNvCxnSpPr/>
          <p:nvPr/>
        </p:nvCxnSpPr>
        <p:spPr>
          <a:xfrm>
            <a:off x="0" y="1503833"/>
            <a:ext cx="12188826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Shape 111"/>
          <p:cNvSpPr txBox="1"/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 sz="3600"/>
            </a:lvl1pPr>
            <a:lvl2pPr lvl="1" rtl="0">
              <a:spcBef>
                <a:spcPts val="0"/>
              </a:spcBef>
              <a:defRPr sz="3600"/>
            </a:lvl2pPr>
            <a:lvl3pPr lvl="2" rtl="0">
              <a:spcBef>
                <a:spcPts val="0"/>
              </a:spcBef>
              <a:defRPr sz="3600"/>
            </a:lvl3pPr>
            <a:lvl4pPr lvl="3" rtl="0">
              <a:spcBef>
                <a:spcPts val="0"/>
              </a:spcBef>
              <a:defRPr sz="3600"/>
            </a:lvl4pPr>
            <a:lvl5pPr lvl="4" rtl="0">
              <a:spcBef>
                <a:spcPts val="0"/>
              </a:spcBef>
              <a:defRPr sz="3600"/>
            </a:lvl5pPr>
            <a:lvl6pPr lvl="5" rtl="0">
              <a:spcBef>
                <a:spcPts val="0"/>
              </a:spcBef>
              <a:defRPr sz="3600"/>
            </a:lvl6pPr>
            <a:lvl7pPr lvl="6" rtl="0">
              <a:spcBef>
                <a:spcPts val="0"/>
              </a:spcBef>
              <a:defRPr sz="3600"/>
            </a:lvl7pPr>
            <a:lvl8pPr lvl="7" rtl="0">
              <a:spcBef>
                <a:spcPts val="0"/>
              </a:spcBef>
              <a:defRPr sz="3600"/>
            </a:lvl8pPr>
            <a:lvl9pPr lvl="8" rtl="0">
              <a:spcBef>
                <a:spcPts val="0"/>
              </a:spcBef>
              <a:defRPr sz="3600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09441" y="1600200"/>
            <a:ext cx="10969943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OBJEC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59440" y="1190"/>
            <a:ext cx="1148423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L="914399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L="1371599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L="1828798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68961" y="1365646"/>
            <a:ext cx="11484235" cy="4829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4775" lvl="0" marL="263525" rtl="0" algn="l">
              <a:spcBef>
                <a:spcPts val="1200"/>
              </a:spcBef>
              <a:spcAft>
                <a:spcPts val="0"/>
              </a:spcAft>
              <a:buClr>
                <a:srgbClr val="4D4D4D"/>
              </a:buClr>
              <a:buFont typeface="Arial"/>
              <a:buChar char="●"/>
              <a:defRPr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0662" lvl="1" marL="646113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41287" lvl="2" marL="1011238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5262" lvl="3" marL="1471613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4938" lvl="4" marL="1868488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6522" lvl="5" marL="2327272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6522" lvl="6" marL="2784472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6520" lvl="7" marL="3241671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6521" lvl="8" marL="3698871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 Slid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3" name="Shape 123"/>
          <p:cNvGrpSpPr/>
          <p:nvPr/>
        </p:nvGrpSpPr>
        <p:grpSpPr>
          <a:xfrm>
            <a:off x="3881948" y="2841181"/>
            <a:ext cx="4335065" cy="1069339"/>
            <a:chOff x="3881948" y="2841181"/>
            <a:chExt cx="4335065" cy="1069339"/>
          </a:xfrm>
        </p:grpSpPr>
        <p:pic>
          <p:nvPicPr>
            <p:cNvPr id="124" name="Shape 1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" name="Shape 125"/>
            <p:cNvGrpSpPr/>
            <p:nvPr/>
          </p:nvGrpSpPr>
          <p:grpSpPr>
            <a:xfrm>
              <a:off x="5350891" y="2978947"/>
              <a:ext cx="2866121" cy="929996"/>
              <a:chOff x="3516312" y="1109662"/>
              <a:chExt cx="3884612" cy="1260475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pathLst>
                  <a:path extrusionOk="0" h="156" w="127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Shape 127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4413250" y="1731963"/>
                <a:ext cx="434974" cy="442912"/>
              </a:xfrm>
              <a:custGeom>
                <a:pathLst>
                  <a:path extrusionOk="0" h="118" w="116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Shape 129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Shape 130"/>
              <p:cNvSpPr/>
              <p:nvPr/>
            </p:nvSpPr>
            <p:spPr>
              <a:xfrm>
                <a:off x="5289550" y="1552575"/>
                <a:ext cx="93662" cy="622299"/>
              </a:xfrm>
              <a:prstGeom prst="rect">
                <a:avLst/>
              </a:pr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Shape 131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pathLst>
                  <a:path extrusionOk="0" h="122" w="112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Shape 132"/>
              <p:cNvSpPr/>
              <p:nvPr/>
            </p:nvSpPr>
            <p:spPr>
              <a:xfrm>
                <a:off x="5916612" y="1724025"/>
                <a:ext cx="401636" cy="646112"/>
              </a:xfrm>
              <a:custGeom>
                <a:pathLst>
                  <a:path extrusionOk="0" h="172" w="107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6800850" y="1724025"/>
                <a:ext cx="271462" cy="450850"/>
              </a:xfrm>
              <a:custGeom>
                <a:pathLst>
                  <a:path extrusionOk="0" h="120" w="72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Shape 135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pathLst>
                  <a:path extrusionOk="0" h="122" w="87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rgbClr val="6C6D6D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4548187" y="1198562"/>
                <a:ext cx="168274" cy="206375"/>
              </a:xfrm>
              <a:custGeom>
                <a:pathLst>
                  <a:path extrusionOk="0" h="55" w="45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4446587" y="1112837"/>
                <a:ext cx="101600" cy="285749"/>
              </a:xfrm>
              <a:custGeom>
                <a:pathLst>
                  <a:path extrusionOk="0" h="76" w="27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Shape 138"/>
              <p:cNvSpPr/>
              <p:nvPr/>
            </p:nvSpPr>
            <p:spPr>
              <a:xfrm>
                <a:off x="4248150" y="1214437"/>
                <a:ext cx="209550" cy="311150"/>
              </a:xfrm>
              <a:custGeom>
                <a:pathLst>
                  <a:path extrusionOk="0" h="83" w="56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Shape 139"/>
              <p:cNvSpPr/>
              <p:nvPr/>
            </p:nvSpPr>
            <p:spPr>
              <a:xfrm>
                <a:off x="4052887" y="1209675"/>
                <a:ext cx="201612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Shape 140"/>
              <p:cNvSpPr/>
              <p:nvPr/>
            </p:nvSpPr>
            <p:spPr>
              <a:xfrm>
                <a:off x="3835400" y="1209675"/>
                <a:ext cx="201612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Shape 141"/>
              <p:cNvSpPr/>
              <p:nvPr/>
            </p:nvSpPr>
            <p:spPr>
              <a:xfrm>
                <a:off x="3527425" y="1109662"/>
                <a:ext cx="292100" cy="319087"/>
              </a:xfrm>
              <a:custGeom>
                <a:pathLst>
                  <a:path extrusionOk="0" h="85" w="78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rgbClr val="7F7F7F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 Slide_Dark">
    <p:bg>
      <p:bgPr>
        <a:solidFill>
          <a:schemeClr val="accent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4" name="Shape 144"/>
          <p:cNvGrpSpPr/>
          <p:nvPr/>
        </p:nvGrpSpPr>
        <p:grpSpPr>
          <a:xfrm>
            <a:off x="3881948" y="2841181"/>
            <a:ext cx="4335065" cy="1069339"/>
            <a:chOff x="3881948" y="2841181"/>
            <a:chExt cx="4335065" cy="1069339"/>
          </a:xfrm>
        </p:grpSpPr>
        <p:grpSp>
          <p:nvGrpSpPr>
            <p:cNvPr id="145" name="Shape 145"/>
            <p:cNvGrpSpPr/>
            <p:nvPr/>
          </p:nvGrpSpPr>
          <p:grpSpPr>
            <a:xfrm>
              <a:off x="5350891" y="2978947"/>
              <a:ext cx="2866121" cy="929996"/>
              <a:chOff x="3516312" y="1109662"/>
              <a:chExt cx="3884612" cy="1260475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pathLst>
                  <a:path extrusionOk="0" h="156" w="127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Shape 148"/>
              <p:cNvSpPr/>
              <p:nvPr/>
            </p:nvSpPr>
            <p:spPr>
              <a:xfrm>
                <a:off x="4413250" y="1731963"/>
                <a:ext cx="434974" cy="442912"/>
              </a:xfrm>
              <a:custGeom>
                <a:pathLst>
                  <a:path extrusionOk="0" h="118" w="116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Shape 149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5289550" y="1552575"/>
                <a:ext cx="93662" cy="6222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pathLst>
                  <a:path extrusionOk="0" h="122" w="112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>
                <a:off x="5916612" y="1724025"/>
                <a:ext cx="401636" cy="646112"/>
              </a:xfrm>
              <a:custGeom>
                <a:pathLst>
                  <a:path extrusionOk="0" h="172" w="107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Shape 154"/>
              <p:cNvSpPr/>
              <p:nvPr/>
            </p:nvSpPr>
            <p:spPr>
              <a:xfrm>
                <a:off x="6800850" y="1724025"/>
                <a:ext cx="271462" cy="450850"/>
              </a:xfrm>
              <a:custGeom>
                <a:pathLst>
                  <a:path extrusionOk="0" h="120" w="72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Shape 155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pathLst>
                  <a:path extrusionOk="0" h="122" w="87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>
                <a:off x="4548187" y="1198562"/>
                <a:ext cx="168274" cy="206375"/>
              </a:xfrm>
              <a:custGeom>
                <a:pathLst>
                  <a:path extrusionOk="0" h="55" w="45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>
                <a:off x="4446587" y="1112837"/>
                <a:ext cx="101600" cy="285749"/>
              </a:xfrm>
              <a:custGeom>
                <a:pathLst>
                  <a:path extrusionOk="0" h="76" w="27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248150" y="1214437"/>
                <a:ext cx="209550" cy="311150"/>
              </a:xfrm>
              <a:custGeom>
                <a:pathLst>
                  <a:path extrusionOk="0" h="83" w="56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Shape 159"/>
              <p:cNvSpPr/>
              <p:nvPr/>
            </p:nvSpPr>
            <p:spPr>
              <a:xfrm>
                <a:off x="4052887" y="1209675"/>
                <a:ext cx="201612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3835400" y="1209675"/>
                <a:ext cx="201612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>
                <a:off x="3527425" y="1109662"/>
                <a:ext cx="292100" cy="319087"/>
              </a:xfrm>
              <a:custGeom>
                <a:pathLst>
                  <a:path extrusionOk="0" h="85" w="78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62" name="Shape 16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-3175" y="1187450"/>
            <a:ext cx="2436813" cy="919163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type="ctrTitle"/>
          </p:nvPr>
        </p:nvSpPr>
        <p:spPr>
          <a:xfrm>
            <a:off x="1392383" y="3238809"/>
            <a:ext cx="10194778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5"/>
              </a:buClr>
              <a:buFont typeface="Arial"/>
              <a:buNone/>
              <a:defRPr b="1" i="0" sz="45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1392382" y="4715980"/>
            <a:ext cx="1019478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Shape 169"/>
          <p:cNvSpPr txBox="1"/>
          <p:nvPr>
            <p:ph idx="2" type="body"/>
          </p:nvPr>
        </p:nvSpPr>
        <p:spPr>
          <a:xfrm>
            <a:off x="1391000" y="5632626"/>
            <a:ext cx="78164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None/>
              <a:defRPr/>
            </a:lvl1pPr>
            <a:lvl2pPr indent="0" lvl="1" marL="457200" rtl="0">
              <a:spcBef>
                <a:spcPts val="0"/>
              </a:spcBef>
              <a:buNone/>
              <a:defRPr/>
            </a:lvl2pPr>
            <a:lvl3pPr indent="0" lvl="2" marL="914400" rtl="0">
              <a:spcBef>
                <a:spcPts val="0"/>
              </a:spcBef>
              <a:buNone/>
              <a:defRPr/>
            </a:lvl3pPr>
            <a:lvl4pPr indent="0" lvl="3" marL="1371600" rtl="0">
              <a:spcBef>
                <a:spcPts val="0"/>
              </a:spcBef>
              <a:buNone/>
              <a:defRPr/>
            </a:lvl4pPr>
            <a:lvl5pPr indent="0" lvl="4" marL="1828800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170" name="Shape 1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61586" y="1301590"/>
            <a:ext cx="870349" cy="69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 Slide">
    <p:bg>
      <p:bgPr>
        <a:solidFill>
          <a:schemeClr val="accent5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type="ctrTitle"/>
          </p:nvPr>
        </p:nvSpPr>
        <p:spPr>
          <a:xfrm>
            <a:off x="1392512" y="2565044"/>
            <a:ext cx="1019465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6"/>
              </a:buClr>
              <a:buFont typeface="Arial"/>
              <a:buNone/>
              <a:defRPr b="1" i="0" sz="4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74" name="Shape 174"/>
          <p:cNvSpPr txBox="1"/>
          <p:nvPr>
            <p:ph idx="1" type="subTitle"/>
          </p:nvPr>
        </p:nvSpPr>
        <p:spPr>
          <a:xfrm>
            <a:off x="1392511" y="4042207"/>
            <a:ext cx="101946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chemeClr val="accent6"/>
              </a:buClr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Shape 175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-3175" y="1187450"/>
            <a:ext cx="2436813" cy="919163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61586" y="1301590"/>
            <a:ext cx="870349" cy="69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Slide">
    <p:bg>
      <p:bgPr>
        <a:solidFill>
          <a:schemeClr val="accent5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/>
          <p:nvPr/>
        </p:nvSpPr>
        <p:spPr>
          <a:xfrm flipH="1">
            <a:off x="9751059" y="5443860"/>
            <a:ext cx="2436813" cy="919163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52761" y="5552280"/>
            <a:ext cx="870349" cy="69627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>
            <p:ph type="ctrTitle"/>
          </p:nvPr>
        </p:nvSpPr>
        <p:spPr>
          <a:xfrm>
            <a:off x="914162" y="1104900"/>
            <a:ext cx="8639117" cy="2930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231775" lvl="0" marL="231775" marR="0" rtl="0" algn="l">
              <a:spcBef>
                <a:spcPts val="0"/>
              </a:spcBef>
              <a:buClr>
                <a:schemeClr val="accent6"/>
              </a:buClr>
              <a:buFont typeface="Arial"/>
              <a:buNone/>
              <a:defRPr b="0" i="0" sz="3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1231070" y="5351816"/>
            <a:ext cx="7439582" cy="10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7663" lvl="0" marL="347663" marR="0" rtl="0" algn="l">
              <a:spcBef>
                <a:spcPts val="600"/>
              </a:spcBef>
              <a:buClr>
                <a:schemeClr val="accent6"/>
              </a:buClr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Logo Slide_Dark">
    <p:bg>
      <p:bgPr>
        <a:solidFill>
          <a:schemeClr val="accent5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5" name="Shape 35"/>
          <p:cNvGrpSpPr/>
          <p:nvPr/>
        </p:nvGrpSpPr>
        <p:grpSpPr>
          <a:xfrm>
            <a:off x="3881948" y="2841181"/>
            <a:ext cx="4335065" cy="1069339"/>
            <a:chOff x="3881948" y="2841181"/>
            <a:chExt cx="4335065" cy="1069339"/>
          </a:xfrm>
        </p:grpSpPr>
        <p:grpSp>
          <p:nvGrpSpPr>
            <p:cNvPr id="36" name="Shape 36"/>
            <p:cNvGrpSpPr/>
            <p:nvPr/>
          </p:nvGrpSpPr>
          <p:grpSpPr>
            <a:xfrm>
              <a:off x="5350891" y="2978947"/>
              <a:ext cx="2866121" cy="929996"/>
              <a:chOff x="3516312" y="1109662"/>
              <a:chExt cx="3884612" cy="1260475"/>
            </a:xfrm>
          </p:grpSpPr>
          <p:sp>
            <p:nvSpPr>
              <p:cNvPr id="37" name="Shape 37"/>
              <p:cNvSpPr/>
              <p:nvPr/>
            </p:nvSpPr>
            <p:spPr>
              <a:xfrm>
                <a:off x="3516312" y="1589087"/>
                <a:ext cx="476250" cy="585788"/>
              </a:xfrm>
              <a:custGeom>
                <a:pathLst>
                  <a:path extrusionOk="0" h="156" w="127">
                    <a:moveTo>
                      <a:pt x="127" y="77"/>
                    </a:moveTo>
                    <a:cubicBezTo>
                      <a:pt x="127" y="102"/>
                      <a:pt x="119" y="122"/>
                      <a:pt x="105" y="136"/>
                    </a:cubicBezTo>
                    <a:cubicBezTo>
                      <a:pt x="91" y="149"/>
                      <a:pt x="70" y="156"/>
                      <a:pt x="44" y="15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73" y="0"/>
                      <a:pt x="92" y="7"/>
                      <a:pt x="106" y="20"/>
                    </a:cubicBezTo>
                    <a:cubicBezTo>
                      <a:pt x="120" y="34"/>
                      <a:pt x="127" y="53"/>
                      <a:pt x="127" y="77"/>
                    </a:cubicBezTo>
                    <a:close/>
                    <a:moveTo>
                      <a:pt x="100" y="78"/>
                    </a:moveTo>
                    <a:cubicBezTo>
                      <a:pt x="100" y="40"/>
                      <a:pt x="82" y="22"/>
                      <a:pt x="47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135"/>
                      <a:pt x="25" y="135"/>
                      <a:pt x="25" y="135"/>
                    </a:cubicBezTo>
                    <a:cubicBezTo>
                      <a:pt x="44" y="135"/>
                      <a:pt x="44" y="135"/>
                      <a:pt x="44" y="135"/>
                    </a:cubicBezTo>
                    <a:cubicBezTo>
                      <a:pt x="81" y="135"/>
                      <a:pt x="100" y="116"/>
                      <a:pt x="100" y="7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Shape 38"/>
              <p:cNvSpPr/>
              <p:nvPr/>
            </p:nvSpPr>
            <p:spPr>
              <a:xfrm>
                <a:off x="4030662" y="1724025"/>
                <a:ext cx="388937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4413250" y="1731963"/>
                <a:ext cx="434974" cy="442912"/>
              </a:xfrm>
              <a:custGeom>
                <a:pathLst>
                  <a:path extrusionOk="0" h="118" w="116">
                    <a:moveTo>
                      <a:pt x="45" y="11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50" y="69"/>
                      <a:pt x="50" y="69"/>
                      <a:pt x="50" y="69"/>
                    </a:cubicBezTo>
                    <a:cubicBezTo>
                      <a:pt x="54" y="80"/>
                      <a:pt x="57" y="90"/>
                      <a:pt x="58" y="97"/>
                    </a:cubicBezTo>
                    <a:cubicBezTo>
                      <a:pt x="58" y="97"/>
                      <a:pt x="58" y="97"/>
                      <a:pt x="58" y="97"/>
                    </a:cubicBezTo>
                    <a:cubicBezTo>
                      <a:pt x="59" y="92"/>
                      <a:pt x="62" y="82"/>
                      <a:pt x="66" y="69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72" y="118"/>
                      <a:pt x="72" y="118"/>
                      <a:pt x="72" y="118"/>
                    </a:cubicBezTo>
                    <a:lnTo>
                      <a:pt x="45" y="118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8402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9" y="94"/>
                    </a:cubicBezTo>
                    <a:cubicBezTo>
                      <a:pt x="99" y="114"/>
                      <a:pt x="99" y="114"/>
                      <a:pt x="99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Shape 41"/>
              <p:cNvSpPr/>
              <p:nvPr/>
            </p:nvSpPr>
            <p:spPr>
              <a:xfrm>
                <a:off x="5289550" y="1552575"/>
                <a:ext cx="93662" cy="622299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Shape 42"/>
              <p:cNvSpPr/>
              <p:nvPr/>
            </p:nvSpPr>
            <p:spPr>
              <a:xfrm>
                <a:off x="5440362" y="1724025"/>
                <a:ext cx="419100" cy="458788"/>
              </a:xfrm>
              <a:custGeom>
                <a:pathLst>
                  <a:path extrusionOk="0" h="122" w="112">
                    <a:moveTo>
                      <a:pt x="112" y="61"/>
                    </a:moveTo>
                    <a:cubicBezTo>
                      <a:pt x="112" y="80"/>
                      <a:pt x="107" y="95"/>
                      <a:pt x="97" y="106"/>
                    </a:cubicBezTo>
                    <a:cubicBezTo>
                      <a:pt x="87" y="117"/>
                      <a:pt x="73" y="122"/>
                      <a:pt x="56" y="122"/>
                    </a:cubicBezTo>
                    <a:cubicBezTo>
                      <a:pt x="45" y="122"/>
                      <a:pt x="35" y="120"/>
                      <a:pt x="27" y="115"/>
                    </a:cubicBezTo>
                    <a:cubicBezTo>
                      <a:pt x="18" y="110"/>
                      <a:pt x="12" y="103"/>
                      <a:pt x="7" y="93"/>
                    </a:cubicBezTo>
                    <a:cubicBezTo>
                      <a:pt x="3" y="84"/>
                      <a:pt x="0" y="73"/>
                      <a:pt x="0" y="61"/>
                    </a:cubicBezTo>
                    <a:cubicBezTo>
                      <a:pt x="0" y="42"/>
                      <a:pt x="5" y="27"/>
                      <a:pt x="15" y="16"/>
                    </a:cubicBezTo>
                    <a:cubicBezTo>
                      <a:pt x="25" y="6"/>
                      <a:pt x="39" y="0"/>
                      <a:pt x="56" y="0"/>
                    </a:cubicBezTo>
                    <a:cubicBezTo>
                      <a:pt x="74" y="0"/>
                      <a:pt x="87" y="6"/>
                      <a:pt x="97" y="17"/>
                    </a:cubicBezTo>
                    <a:cubicBezTo>
                      <a:pt x="107" y="28"/>
                      <a:pt x="112" y="42"/>
                      <a:pt x="112" y="61"/>
                    </a:cubicBezTo>
                    <a:close/>
                    <a:moveTo>
                      <a:pt x="26" y="61"/>
                    </a:moveTo>
                    <a:cubicBezTo>
                      <a:pt x="26" y="88"/>
                      <a:pt x="36" y="102"/>
                      <a:pt x="56" y="102"/>
                    </a:cubicBezTo>
                    <a:cubicBezTo>
                      <a:pt x="76" y="102"/>
                      <a:pt x="86" y="88"/>
                      <a:pt x="86" y="61"/>
                    </a:cubicBezTo>
                    <a:cubicBezTo>
                      <a:pt x="86" y="34"/>
                      <a:pt x="76" y="21"/>
                      <a:pt x="56" y="21"/>
                    </a:cubicBezTo>
                    <a:cubicBezTo>
                      <a:pt x="46" y="21"/>
                      <a:pt x="38" y="24"/>
                      <a:pt x="33" y="31"/>
                    </a:cubicBezTo>
                    <a:cubicBezTo>
                      <a:pt x="29" y="38"/>
                      <a:pt x="26" y="48"/>
                      <a:pt x="26" y="6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Shape 43"/>
              <p:cNvSpPr/>
              <p:nvPr/>
            </p:nvSpPr>
            <p:spPr>
              <a:xfrm>
                <a:off x="5916612" y="1724025"/>
                <a:ext cx="401636" cy="646112"/>
              </a:xfrm>
              <a:custGeom>
                <a:pathLst>
                  <a:path extrusionOk="0" h="172" w="107">
                    <a:moveTo>
                      <a:pt x="60" y="122"/>
                    </a:moveTo>
                    <a:cubicBezTo>
                      <a:pt x="45" y="122"/>
                      <a:pt x="34" y="117"/>
                      <a:pt x="25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16"/>
                      <a:pt x="25" y="122"/>
                      <a:pt x="25" y="124"/>
                    </a:cubicBezTo>
                    <a:cubicBezTo>
                      <a:pt x="25" y="172"/>
                      <a:pt x="25" y="172"/>
                      <a:pt x="25" y="172"/>
                    </a:cubicBezTo>
                    <a:cubicBezTo>
                      <a:pt x="0" y="172"/>
                      <a:pt x="0" y="172"/>
                      <a:pt x="0" y="17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1" y="5"/>
                      <a:pt x="22" y="10"/>
                      <a:pt x="24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33" y="6"/>
                      <a:pt x="45" y="0"/>
                      <a:pt x="61" y="0"/>
                    </a:cubicBezTo>
                    <a:cubicBezTo>
                      <a:pt x="75" y="0"/>
                      <a:pt x="87" y="6"/>
                      <a:pt x="95" y="16"/>
                    </a:cubicBezTo>
                    <a:cubicBezTo>
                      <a:pt x="103" y="27"/>
                      <a:pt x="107" y="42"/>
                      <a:pt x="107" y="61"/>
                    </a:cubicBezTo>
                    <a:cubicBezTo>
                      <a:pt x="107" y="80"/>
                      <a:pt x="103" y="95"/>
                      <a:pt x="95" y="106"/>
                    </a:cubicBezTo>
                    <a:cubicBezTo>
                      <a:pt x="86" y="117"/>
                      <a:pt x="75" y="122"/>
                      <a:pt x="60" y="122"/>
                    </a:cubicBezTo>
                    <a:close/>
                    <a:moveTo>
                      <a:pt x="54" y="21"/>
                    </a:moveTo>
                    <a:cubicBezTo>
                      <a:pt x="44" y="21"/>
                      <a:pt x="37" y="24"/>
                      <a:pt x="32" y="29"/>
                    </a:cubicBezTo>
                    <a:cubicBezTo>
                      <a:pt x="28" y="35"/>
                      <a:pt x="25" y="44"/>
                      <a:pt x="25" y="57"/>
                    </a:cubicBezTo>
                    <a:cubicBezTo>
                      <a:pt x="25" y="61"/>
                      <a:pt x="25" y="61"/>
                      <a:pt x="25" y="61"/>
                    </a:cubicBezTo>
                    <a:cubicBezTo>
                      <a:pt x="25" y="75"/>
                      <a:pt x="28" y="86"/>
                      <a:pt x="32" y="92"/>
                    </a:cubicBezTo>
                    <a:cubicBezTo>
                      <a:pt x="37" y="99"/>
                      <a:pt x="44" y="102"/>
                      <a:pt x="55" y="102"/>
                    </a:cubicBezTo>
                    <a:cubicBezTo>
                      <a:pt x="63" y="102"/>
                      <a:pt x="70" y="98"/>
                      <a:pt x="75" y="91"/>
                    </a:cubicBezTo>
                    <a:cubicBezTo>
                      <a:pt x="79" y="84"/>
                      <a:pt x="82" y="74"/>
                      <a:pt x="82" y="61"/>
                    </a:cubicBezTo>
                    <a:cubicBezTo>
                      <a:pt x="82" y="48"/>
                      <a:pt x="79" y="38"/>
                      <a:pt x="75" y="31"/>
                    </a:cubicBezTo>
                    <a:cubicBezTo>
                      <a:pt x="70" y="24"/>
                      <a:pt x="63" y="21"/>
                      <a:pt x="54" y="2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Shape 44"/>
              <p:cNvSpPr/>
              <p:nvPr/>
            </p:nvSpPr>
            <p:spPr>
              <a:xfrm>
                <a:off x="6351587" y="1724025"/>
                <a:ext cx="390524" cy="458788"/>
              </a:xfrm>
              <a:custGeom>
                <a:pathLst>
                  <a:path extrusionOk="0" h="122" w="104">
                    <a:moveTo>
                      <a:pt x="59" y="122"/>
                    </a:moveTo>
                    <a:cubicBezTo>
                      <a:pt x="40" y="122"/>
                      <a:pt x="26" y="117"/>
                      <a:pt x="16" y="106"/>
                    </a:cubicBezTo>
                    <a:cubicBezTo>
                      <a:pt x="5" y="95"/>
                      <a:pt x="0" y="81"/>
                      <a:pt x="0" y="62"/>
                    </a:cubicBezTo>
                    <a:cubicBezTo>
                      <a:pt x="0" y="43"/>
                      <a:pt x="5" y="28"/>
                      <a:pt x="15" y="17"/>
                    </a:cubicBezTo>
                    <a:cubicBezTo>
                      <a:pt x="24" y="6"/>
                      <a:pt x="37" y="0"/>
                      <a:pt x="54" y="0"/>
                    </a:cubicBezTo>
                    <a:cubicBezTo>
                      <a:pt x="70" y="0"/>
                      <a:pt x="82" y="5"/>
                      <a:pt x="91" y="14"/>
                    </a:cubicBezTo>
                    <a:cubicBezTo>
                      <a:pt x="100" y="24"/>
                      <a:pt x="104" y="37"/>
                      <a:pt x="104" y="53"/>
                    </a:cubicBezTo>
                    <a:cubicBezTo>
                      <a:pt x="104" y="67"/>
                      <a:pt x="104" y="67"/>
                      <a:pt x="104" y="67"/>
                    </a:cubicBezTo>
                    <a:cubicBezTo>
                      <a:pt x="26" y="67"/>
                      <a:pt x="26" y="67"/>
                      <a:pt x="26" y="67"/>
                    </a:cubicBezTo>
                    <a:cubicBezTo>
                      <a:pt x="26" y="78"/>
                      <a:pt x="29" y="87"/>
                      <a:pt x="35" y="93"/>
                    </a:cubicBezTo>
                    <a:cubicBezTo>
                      <a:pt x="41" y="99"/>
                      <a:pt x="49" y="102"/>
                      <a:pt x="60" y="102"/>
                    </a:cubicBezTo>
                    <a:cubicBezTo>
                      <a:pt x="67" y="102"/>
                      <a:pt x="73" y="102"/>
                      <a:pt x="79" y="100"/>
                    </a:cubicBezTo>
                    <a:cubicBezTo>
                      <a:pt x="85" y="99"/>
                      <a:pt x="92" y="97"/>
                      <a:pt x="98" y="94"/>
                    </a:cubicBezTo>
                    <a:cubicBezTo>
                      <a:pt x="98" y="114"/>
                      <a:pt x="98" y="114"/>
                      <a:pt x="98" y="114"/>
                    </a:cubicBezTo>
                    <a:cubicBezTo>
                      <a:pt x="92" y="117"/>
                      <a:pt x="86" y="119"/>
                      <a:pt x="80" y="120"/>
                    </a:cubicBezTo>
                    <a:cubicBezTo>
                      <a:pt x="74" y="122"/>
                      <a:pt x="67" y="122"/>
                      <a:pt x="59" y="122"/>
                    </a:cubicBezTo>
                    <a:close/>
                    <a:moveTo>
                      <a:pt x="54" y="19"/>
                    </a:moveTo>
                    <a:cubicBezTo>
                      <a:pt x="46" y="19"/>
                      <a:pt x="40" y="22"/>
                      <a:pt x="35" y="27"/>
                    </a:cubicBezTo>
                    <a:cubicBezTo>
                      <a:pt x="30" y="32"/>
                      <a:pt x="27" y="39"/>
                      <a:pt x="26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39"/>
                      <a:pt x="77" y="32"/>
                      <a:pt x="73" y="27"/>
                    </a:cubicBezTo>
                    <a:cubicBezTo>
                      <a:pt x="68" y="22"/>
                      <a:pt x="62" y="19"/>
                      <a:pt x="54" y="1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Shape 45"/>
              <p:cNvSpPr/>
              <p:nvPr/>
            </p:nvSpPr>
            <p:spPr>
              <a:xfrm>
                <a:off x="6800850" y="1724025"/>
                <a:ext cx="271462" cy="450850"/>
              </a:xfrm>
              <a:custGeom>
                <a:pathLst>
                  <a:path extrusionOk="0" h="120" w="72">
                    <a:moveTo>
                      <a:pt x="59" y="0"/>
                    </a:moveTo>
                    <a:cubicBezTo>
                      <a:pt x="64" y="0"/>
                      <a:pt x="69" y="1"/>
                      <a:pt x="72" y="1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6" y="24"/>
                      <a:pt x="62" y="23"/>
                      <a:pt x="58" y="23"/>
                    </a:cubicBezTo>
                    <a:cubicBezTo>
                      <a:pt x="48" y="23"/>
                      <a:pt x="40" y="27"/>
                      <a:pt x="34" y="33"/>
                    </a:cubicBezTo>
                    <a:cubicBezTo>
                      <a:pt x="28" y="40"/>
                      <a:pt x="25" y="48"/>
                      <a:pt x="25" y="59"/>
                    </a:cubicBezTo>
                    <a:cubicBezTo>
                      <a:pt x="25" y="120"/>
                      <a:pt x="25" y="120"/>
                      <a:pt x="25" y="120"/>
                    </a:cubicBezTo>
                    <a:cubicBezTo>
                      <a:pt x="0" y="120"/>
                      <a:pt x="0" y="120"/>
                      <a:pt x="0" y="12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8" y="16"/>
                      <a:pt x="33" y="11"/>
                      <a:pt x="39" y="6"/>
                    </a:cubicBezTo>
                    <a:cubicBezTo>
                      <a:pt x="45" y="2"/>
                      <a:pt x="52" y="0"/>
                      <a:pt x="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Shape 46"/>
              <p:cNvSpPr/>
              <p:nvPr/>
            </p:nvSpPr>
            <p:spPr>
              <a:xfrm>
                <a:off x="7075488" y="1724025"/>
                <a:ext cx="325436" cy="458788"/>
              </a:xfrm>
              <a:custGeom>
                <a:pathLst>
                  <a:path extrusionOk="0" h="122" w="87">
                    <a:moveTo>
                      <a:pt x="87" y="87"/>
                    </a:moveTo>
                    <a:cubicBezTo>
                      <a:pt x="87" y="98"/>
                      <a:pt x="82" y="107"/>
                      <a:pt x="74" y="113"/>
                    </a:cubicBezTo>
                    <a:cubicBezTo>
                      <a:pt x="66" y="119"/>
                      <a:pt x="54" y="122"/>
                      <a:pt x="38" y="122"/>
                    </a:cubicBezTo>
                    <a:cubicBezTo>
                      <a:pt x="22" y="122"/>
                      <a:pt x="10" y="120"/>
                      <a:pt x="0" y="115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14" y="100"/>
                      <a:pt x="27" y="103"/>
                      <a:pt x="39" y="103"/>
                    </a:cubicBezTo>
                    <a:cubicBezTo>
                      <a:pt x="54" y="103"/>
                      <a:pt x="62" y="98"/>
                      <a:pt x="62" y="89"/>
                    </a:cubicBezTo>
                    <a:cubicBezTo>
                      <a:pt x="62" y="86"/>
                      <a:pt x="61" y="84"/>
                      <a:pt x="60" y="82"/>
                    </a:cubicBezTo>
                    <a:cubicBezTo>
                      <a:pt x="58" y="80"/>
                      <a:pt x="55" y="78"/>
                      <a:pt x="51" y="75"/>
                    </a:cubicBezTo>
                    <a:cubicBezTo>
                      <a:pt x="47" y="73"/>
                      <a:pt x="42" y="71"/>
                      <a:pt x="35" y="68"/>
                    </a:cubicBezTo>
                    <a:cubicBezTo>
                      <a:pt x="21" y="63"/>
                      <a:pt x="12" y="58"/>
                      <a:pt x="7" y="52"/>
                    </a:cubicBezTo>
                    <a:cubicBezTo>
                      <a:pt x="3" y="47"/>
                      <a:pt x="0" y="40"/>
                      <a:pt x="0" y="32"/>
                    </a:cubicBezTo>
                    <a:cubicBezTo>
                      <a:pt x="0" y="22"/>
                      <a:pt x="4" y="14"/>
                      <a:pt x="12" y="9"/>
                    </a:cubicBezTo>
                    <a:cubicBezTo>
                      <a:pt x="20" y="3"/>
                      <a:pt x="31" y="0"/>
                      <a:pt x="45" y="0"/>
                    </a:cubicBezTo>
                    <a:cubicBezTo>
                      <a:pt x="59" y="0"/>
                      <a:pt x="72" y="3"/>
                      <a:pt x="85" y="9"/>
                    </a:cubicBezTo>
                    <a:cubicBezTo>
                      <a:pt x="77" y="27"/>
                      <a:pt x="77" y="27"/>
                      <a:pt x="77" y="27"/>
                    </a:cubicBezTo>
                    <a:cubicBezTo>
                      <a:pt x="64" y="22"/>
                      <a:pt x="53" y="20"/>
                      <a:pt x="45" y="20"/>
                    </a:cubicBezTo>
                    <a:cubicBezTo>
                      <a:pt x="31" y="20"/>
                      <a:pt x="25" y="23"/>
                      <a:pt x="25" y="31"/>
                    </a:cubicBezTo>
                    <a:cubicBezTo>
                      <a:pt x="25" y="35"/>
                      <a:pt x="27" y="38"/>
                      <a:pt x="30" y="40"/>
                    </a:cubicBezTo>
                    <a:cubicBezTo>
                      <a:pt x="33" y="43"/>
                      <a:pt x="41" y="46"/>
                      <a:pt x="52" y="51"/>
                    </a:cubicBezTo>
                    <a:cubicBezTo>
                      <a:pt x="62" y="55"/>
                      <a:pt x="69" y="58"/>
                      <a:pt x="74" y="61"/>
                    </a:cubicBezTo>
                    <a:cubicBezTo>
                      <a:pt x="78" y="64"/>
                      <a:pt x="81" y="68"/>
                      <a:pt x="83" y="72"/>
                    </a:cubicBezTo>
                    <a:cubicBezTo>
                      <a:pt x="86" y="76"/>
                      <a:pt x="87" y="81"/>
                      <a:pt x="87" y="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Shape 47"/>
              <p:cNvSpPr/>
              <p:nvPr/>
            </p:nvSpPr>
            <p:spPr>
              <a:xfrm>
                <a:off x="4548187" y="1198562"/>
                <a:ext cx="168274" cy="206375"/>
              </a:xfrm>
              <a:custGeom>
                <a:pathLst>
                  <a:path extrusionOk="0" h="55" w="45">
                    <a:moveTo>
                      <a:pt x="42" y="18"/>
                    </a:moveTo>
                    <a:cubicBezTo>
                      <a:pt x="44" y="17"/>
                      <a:pt x="44" y="17"/>
                      <a:pt x="43" y="15"/>
                    </a:cubicBezTo>
                    <a:cubicBezTo>
                      <a:pt x="40" y="5"/>
                      <a:pt x="27" y="0"/>
                      <a:pt x="15" y="5"/>
                    </a:cubicBezTo>
                    <a:cubicBezTo>
                      <a:pt x="7" y="8"/>
                      <a:pt x="0" y="18"/>
                      <a:pt x="0" y="28"/>
                    </a:cubicBezTo>
                    <a:cubicBezTo>
                      <a:pt x="0" y="42"/>
                      <a:pt x="10" y="55"/>
                      <a:pt x="24" y="55"/>
                    </a:cubicBezTo>
                    <a:cubicBezTo>
                      <a:pt x="30" y="55"/>
                      <a:pt x="35" y="54"/>
                      <a:pt x="39" y="51"/>
                    </a:cubicBezTo>
                    <a:cubicBezTo>
                      <a:pt x="40" y="51"/>
                      <a:pt x="45" y="47"/>
                      <a:pt x="45" y="46"/>
                    </a:cubicBezTo>
                    <a:cubicBezTo>
                      <a:pt x="45" y="46"/>
                      <a:pt x="44" y="46"/>
                      <a:pt x="43" y="47"/>
                    </a:cubicBezTo>
                    <a:cubicBezTo>
                      <a:pt x="40" y="49"/>
                      <a:pt x="35" y="49"/>
                      <a:pt x="32" y="49"/>
                    </a:cubicBezTo>
                    <a:cubicBezTo>
                      <a:pt x="24" y="49"/>
                      <a:pt x="18" y="44"/>
                      <a:pt x="14" y="38"/>
                    </a:cubicBezTo>
                    <a:cubicBezTo>
                      <a:pt x="12" y="34"/>
                      <a:pt x="10" y="30"/>
                      <a:pt x="10" y="25"/>
                    </a:cubicBezTo>
                    <a:cubicBezTo>
                      <a:pt x="9" y="18"/>
                      <a:pt x="11" y="10"/>
                      <a:pt x="19" y="7"/>
                    </a:cubicBezTo>
                    <a:cubicBezTo>
                      <a:pt x="25" y="6"/>
                      <a:pt x="30" y="9"/>
                      <a:pt x="32" y="14"/>
                    </a:cubicBezTo>
                    <a:cubicBezTo>
                      <a:pt x="33" y="17"/>
                      <a:pt x="32" y="18"/>
                      <a:pt x="30" y="19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25" y="24"/>
                      <a:pt x="34" y="21"/>
                      <a:pt x="42" y="18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Shape 48"/>
              <p:cNvSpPr/>
              <p:nvPr/>
            </p:nvSpPr>
            <p:spPr>
              <a:xfrm>
                <a:off x="4446587" y="1112837"/>
                <a:ext cx="101600" cy="285749"/>
              </a:xfrm>
              <a:custGeom>
                <a:pathLst>
                  <a:path extrusionOk="0" h="76" w="27">
                    <a:moveTo>
                      <a:pt x="8" y="0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21" y="2"/>
                      <a:pt x="20" y="2"/>
                      <a:pt x="19" y="4"/>
                    </a:cubicBezTo>
                    <a:cubicBezTo>
                      <a:pt x="19" y="5"/>
                      <a:pt x="18" y="6"/>
                      <a:pt x="18" y="8"/>
                    </a:cubicBezTo>
                    <a:cubicBezTo>
                      <a:pt x="17" y="28"/>
                      <a:pt x="18" y="48"/>
                      <a:pt x="18" y="68"/>
                    </a:cubicBezTo>
                    <a:cubicBezTo>
                      <a:pt x="18" y="73"/>
                      <a:pt x="20" y="72"/>
                      <a:pt x="27" y="72"/>
                    </a:cubicBezTo>
                    <a:cubicBezTo>
                      <a:pt x="26" y="73"/>
                      <a:pt x="24" y="75"/>
                      <a:pt x="23" y="76"/>
                    </a:cubicBezTo>
                    <a:cubicBezTo>
                      <a:pt x="17" y="76"/>
                      <a:pt x="11" y="76"/>
                      <a:pt x="4" y="76"/>
                    </a:cubicBezTo>
                    <a:cubicBezTo>
                      <a:pt x="7" y="73"/>
                      <a:pt x="8" y="71"/>
                      <a:pt x="8" y="65"/>
                    </a:cubicBezTo>
                    <a:cubicBezTo>
                      <a:pt x="8" y="45"/>
                      <a:pt x="7" y="25"/>
                      <a:pt x="8" y="5"/>
                    </a:cubicBezTo>
                    <a:cubicBezTo>
                      <a:pt x="5" y="5"/>
                      <a:pt x="3" y="5"/>
                      <a:pt x="0" y="5"/>
                    </a:cubicBezTo>
                    <a:cubicBezTo>
                      <a:pt x="2" y="4"/>
                      <a:pt x="5" y="2"/>
                      <a:pt x="8" y="0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Shape 49"/>
              <p:cNvSpPr/>
              <p:nvPr/>
            </p:nvSpPr>
            <p:spPr>
              <a:xfrm>
                <a:off x="4248150" y="1214437"/>
                <a:ext cx="209550" cy="311150"/>
              </a:xfrm>
              <a:custGeom>
                <a:pathLst>
                  <a:path extrusionOk="0" h="83" w="56">
                    <a:moveTo>
                      <a:pt x="34" y="52"/>
                    </a:moveTo>
                    <a:cubicBezTo>
                      <a:pt x="35" y="53"/>
                      <a:pt x="36" y="54"/>
                      <a:pt x="38" y="54"/>
                    </a:cubicBezTo>
                    <a:cubicBezTo>
                      <a:pt x="44" y="58"/>
                      <a:pt x="46" y="63"/>
                      <a:pt x="45" y="68"/>
                    </a:cubicBezTo>
                    <a:cubicBezTo>
                      <a:pt x="45" y="73"/>
                      <a:pt x="39" y="77"/>
                      <a:pt x="31" y="78"/>
                    </a:cubicBezTo>
                    <a:cubicBezTo>
                      <a:pt x="21" y="78"/>
                      <a:pt x="9" y="75"/>
                      <a:pt x="11" y="62"/>
                    </a:cubicBezTo>
                    <a:cubicBezTo>
                      <a:pt x="12" y="56"/>
                      <a:pt x="21" y="52"/>
                      <a:pt x="28" y="52"/>
                    </a:cubicBezTo>
                    <a:cubicBezTo>
                      <a:pt x="30" y="52"/>
                      <a:pt x="32" y="52"/>
                      <a:pt x="34" y="52"/>
                    </a:cubicBezTo>
                    <a:moveTo>
                      <a:pt x="56" y="1"/>
                    </a:moveTo>
                    <a:cubicBezTo>
                      <a:pt x="49" y="5"/>
                      <a:pt x="49" y="5"/>
                      <a:pt x="49" y="5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5" y="7"/>
                      <a:pt x="47" y="10"/>
                      <a:pt x="49" y="13"/>
                    </a:cubicBezTo>
                    <a:cubicBezTo>
                      <a:pt x="50" y="17"/>
                      <a:pt x="50" y="21"/>
                      <a:pt x="49" y="25"/>
                    </a:cubicBezTo>
                    <a:cubicBezTo>
                      <a:pt x="47" y="28"/>
                      <a:pt x="45" y="31"/>
                      <a:pt x="41" y="33"/>
                    </a:cubicBezTo>
                    <a:cubicBezTo>
                      <a:pt x="39" y="35"/>
                      <a:pt x="38" y="36"/>
                      <a:pt x="37" y="38"/>
                    </a:cubicBezTo>
                    <a:cubicBezTo>
                      <a:pt x="37" y="43"/>
                      <a:pt x="43" y="46"/>
                      <a:pt x="46" y="48"/>
                    </a:cubicBezTo>
                    <a:cubicBezTo>
                      <a:pt x="53" y="54"/>
                      <a:pt x="56" y="63"/>
                      <a:pt x="51" y="71"/>
                    </a:cubicBezTo>
                    <a:cubicBezTo>
                      <a:pt x="47" y="79"/>
                      <a:pt x="36" y="83"/>
                      <a:pt x="24" y="83"/>
                    </a:cubicBezTo>
                    <a:cubicBezTo>
                      <a:pt x="10" y="83"/>
                      <a:pt x="1" y="76"/>
                      <a:pt x="1" y="67"/>
                    </a:cubicBezTo>
                    <a:cubicBezTo>
                      <a:pt x="0" y="56"/>
                      <a:pt x="12" y="50"/>
                      <a:pt x="23" y="49"/>
                    </a:cubicBezTo>
                    <a:cubicBezTo>
                      <a:pt x="26" y="49"/>
                      <a:pt x="28" y="49"/>
                      <a:pt x="31" y="49"/>
                    </a:cubicBezTo>
                    <a:cubicBezTo>
                      <a:pt x="27" y="47"/>
                      <a:pt x="26" y="42"/>
                      <a:pt x="27" y="38"/>
                    </a:cubicBezTo>
                    <a:cubicBezTo>
                      <a:pt x="28" y="37"/>
                      <a:pt x="28" y="38"/>
                      <a:pt x="27" y="38"/>
                    </a:cubicBezTo>
                    <a:cubicBezTo>
                      <a:pt x="18" y="39"/>
                      <a:pt x="9" y="33"/>
                      <a:pt x="7" y="25"/>
                    </a:cubicBezTo>
                    <a:cubicBezTo>
                      <a:pt x="6" y="21"/>
                      <a:pt x="7" y="16"/>
                      <a:pt x="8" y="12"/>
                    </a:cubicBezTo>
                    <a:cubicBezTo>
                      <a:pt x="12" y="5"/>
                      <a:pt x="20" y="0"/>
                      <a:pt x="29" y="0"/>
                    </a:cubicBezTo>
                    <a:cubicBezTo>
                      <a:pt x="38" y="0"/>
                      <a:pt x="46" y="0"/>
                      <a:pt x="56" y="1"/>
                    </a:cubicBezTo>
                    <a:moveTo>
                      <a:pt x="40" y="19"/>
                    </a:moveTo>
                    <a:cubicBezTo>
                      <a:pt x="41" y="26"/>
                      <a:pt x="39" y="33"/>
                      <a:pt x="33" y="34"/>
                    </a:cubicBezTo>
                    <a:cubicBezTo>
                      <a:pt x="26" y="36"/>
                      <a:pt x="19" y="31"/>
                      <a:pt x="17" y="22"/>
                    </a:cubicBezTo>
                    <a:cubicBezTo>
                      <a:pt x="15" y="13"/>
                      <a:pt x="17" y="7"/>
                      <a:pt x="23" y="5"/>
                    </a:cubicBezTo>
                    <a:cubicBezTo>
                      <a:pt x="30" y="2"/>
                      <a:pt x="38" y="9"/>
                      <a:pt x="40" y="19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4052887" y="1209675"/>
                <a:ext cx="201612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4" y="42"/>
                      <a:pt x="11" y="29"/>
                    </a:cubicBezTo>
                    <a:cubicBezTo>
                      <a:pt x="9" y="15"/>
                      <a:pt x="13" y="6"/>
                      <a:pt x="21" y="4"/>
                    </a:cubicBezTo>
                    <a:cubicBezTo>
                      <a:pt x="31" y="1"/>
                      <a:pt x="42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Shape 51"/>
              <p:cNvSpPr/>
              <p:nvPr/>
            </p:nvSpPr>
            <p:spPr>
              <a:xfrm>
                <a:off x="3835400" y="1209675"/>
                <a:ext cx="201612" cy="200025"/>
              </a:xfrm>
              <a:custGeom>
                <a:pathLst>
                  <a:path extrusionOk="0" h="53" w="54">
                    <a:moveTo>
                      <a:pt x="27" y="0"/>
                    </a:moveTo>
                    <a:cubicBezTo>
                      <a:pt x="44" y="0"/>
                      <a:pt x="53" y="11"/>
                      <a:pt x="54" y="25"/>
                    </a:cubicBezTo>
                    <a:cubicBezTo>
                      <a:pt x="54" y="38"/>
                      <a:pt x="43" y="50"/>
                      <a:pt x="30" y="51"/>
                    </a:cubicBezTo>
                    <a:cubicBezTo>
                      <a:pt x="14" y="53"/>
                      <a:pt x="0" y="42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moveTo>
                      <a:pt x="43" y="26"/>
                    </a:moveTo>
                    <a:cubicBezTo>
                      <a:pt x="44" y="36"/>
                      <a:pt x="41" y="45"/>
                      <a:pt x="32" y="47"/>
                    </a:cubicBezTo>
                    <a:cubicBezTo>
                      <a:pt x="23" y="49"/>
                      <a:pt x="13" y="42"/>
                      <a:pt x="11" y="29"/>
                    </a:cubicBezTo>
                    <a:cubicBezTo>
                      <a:pt x="8" y="15"/>
                      <a:pt x="13" y="6"/>
                      <a:pt x="21" y="4"/>
                    </a:cubicBezTo>
                    <a:cubicBezTo>
                      <a:pt x="31" y="1"/>
                      <a:pt x="41" y="12"/>
                      <a:pt x="43" y="2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Shape 52"/>
              <p:cNvSpPr/>
              <p:nvPr/>
            </p:nvSpPr>
            <p:spPr>
              <a:xfrm>
                <a:off x="3527425" y="1109662"/>
                <a:ext cx="292100" cy="319087"/>
              </a:xfrm>
              <a:custGeom>
                <a:pathLst>
                  <a:path extrusionOk="0" h="85" w="78">
                    <a:moveTo>
                      <a:pt x="66" y="20"/>
                    </a:moveTo>
                    <a:cubicBezTo>
                      <a:pt x="74" y="12"/>
                      <a:pt x="74" y="12"/>
                      <a:pt x="74" y="12"/>
                    </a:cubicBezTo>
                    <a:cubicBezTo>
                      <a:pt x="60" y="1"/>
                      <a:pt x="38" y="0"/>
                      <a:pt x="23" y="7"/>
                    </a:cubicBezTo>
                    <a:cubicBezTo>
                      <a:pt x="10" y="14"/>
                      <a:pt x="1" y="27"/>
                      <a:pt x="0" y="42"/>
                    </a:cubicBezTo>
                    <a:cubicBezTo>
                      <a:pt x="0" y="57"/>
                      <a:pt x="9" y="69"/>
                      <a:pt x="18" y="75"/>
                    </a:cubicBezTo>
                    <a:cubicBezTo>
                      <a:pt x="33" y="85"/>
                      <a:pt x="58" y="83"/>
                      <a:pt x="74" y="75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74" y="58"/>
                      <a:pt x="74" y="58"/>
                      <a:pt x="74" y="58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55" y="53"/>
                      <a:pt x="55" y="53"/>
                      <a:pt x="55" y="53"/>
                    </a:cubicBezTo>
                    <a:cubicBezTo>
                      <a:pt x="46" y="58"/>
                      <a:pt x="46" y="58"/>
                      <a:pt x="46" y="58"/>
                    </a:cubicBezTo>
                    <a:cubicBezTo>
                      <a:pt x="63" y="58"/>
                      <a:pt x="63" y="58"/>
                      <a:pt x="63" y="58"/>
                    </a:cubicBezTo>
                    <a:cubicBezTo>
                      <a:pt x="63" y="72"/>
                      <a:pt x="63" y="72"/>
                      <a:pt x="63" y="72"/>
                    </a:cubicBezTo>
                    <a:cubicBezTo>
                      <a:pt x="63" y="74"/>
                      <a:pt x="63" y="74"/>
                      <a:pt x="60" y="75"/>
                    </a:cubicBezTo>
                    <a:cubicBezTo>
                      <a:pt x="55" y="76"/>
                      <a:pt x="50" y="77"/>
                      <a:pt x="45" y="76"/>
                    </a:cubicBezTo>
                    <a:cubicBezTo>
                      <a:pt x="29" y="75"/>
                      <a:pt x="16" y="62"/>
                      <a:pt x="13" y="46"/>
                    </a:cubicBezTo>
                    <a:cubicBezTo>
                      <a:pt x="10" y="31"/>
                      <a:pt x="18" y="16"/>
                      <a:pt x="30" y="10"/>
                    </a:cubicBezTo>
                    <a:cubicBezTo>
                      <a:pt x="36" y="7"/>
                      <a:pt x="43" y="6"/>
                      <a:pt x="50" y="8"/>
                    </a:cubicBezTo>
                    <a:cubicBezTo>
                      <a:pt x="55" y="10"/>
                      <a:pt x="60" y="13"/>
                      <a:pt x="64" y="17"/>
                    </a:cubicBezTo>
                    <a:cubicBezTo>
                      <a:pt x="61" y="21"/>
                      <a:pt x="61" y="21"/>
                      <a:pt x="61" y="21"/>
                    </a:cubicBezTo>
                    <a:lnTo>
                      <a:pt x="66" y="2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3" name="Shape 5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881948" y="2841181"/>
              <a:ext cx="1336675" cy="106933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rmation">
    <p:bg>
      <p:bgPr>
        <a:solidFill>
          <a:schemeClr val="accen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0" y="119"/>
            <a:ext cx="121888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/>
        </p:nvSpPr>
        <p:spPr>
          <a:xfrm flipH="1">
            <a:off x="9751059" y="2767571"/>
            <a:ext cx="2436813" cy="919163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52761" y="2879011"/>
            <a:ext cx="870349" cy="696278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type="ctrTitle"/>
          </p:nvPr>
        </p:nvSpPr>
        <p:spPr>
          <a:xfrm>
            <a:off x="1383144" y="2211381"/>
            <a:ext cx="80726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90" name="Shape 190"/>
          <p:cNvSpPr txBox="1"/>
          <p:nvPr>
            <p:ph idx="1" type="subTitle"/>
          </p:nvPr>
        </p:nvSpPr>
        <p:spPr>
          <a:xfrm>
            <a:off x="1355937" y="4042210"/>
            <a:ext cx="8114624" cy="7273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2" type="body"/>
          </p:nvPr>
        </p:nvSpPr>
        <p:spPr>
          <a:xfrm>
            <a:off x="1355259" y="4959350"/>
            <a:ext cx="4896690" cy="35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2" name="Shape 192"/>
          <p:cNvSpPr txBox="1"/>
          <p:nvPr>
            <p:ph idx="3" type="body"/>
          </p:nvPr>
        </p:nvSpPr>
        <p:spPr>
          <a:xfrm>
            <a:off x="1355259" y="5317794"/>
            <a:ext cx="4896690" cy="35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3" name="Shape 193"/>
          <p:cNvSpPr txBox="1"/>
          <p:nvPr>
            <p:ph idx="4" type="body"/>
          </p:nvPr>
        </p:nvSpPr>
        <p:spPr>
          <a:xfrm>
            <a:off x="1355259" y="5677296"/>
            <a:ext cx="4896690" cy="35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Slide with Subtitle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22135" y="1828800"/>
            <a:ext cx="10969943" cy="4300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8750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1pPr>
            <a:lvl2pPr indent="-158750" lvl="1" marL="685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2pPr>
            <a:lvl3pPr indent="-158750" lvl="2" marL="1143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7" name="Shape 197"/>
          <p:cNvSpPr txBox="1"/>
          <p:nvPr>
            <p:ph idx="2" type="body"/>
          </p:nvPr>
        </p:nvSpPr>
        <p:spPr>
          <a:xfrm>
            <a:off x="607324" y="1007430"/>
            <a:ext cx="10969943" cy="565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None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Slid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612647" y="1403350"/>
            <a:ext cx="10969943" cy="47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8750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●"/>
              <a:defRPr/>
            </a:lvl1pPr>
            <a:lvl2pPr indent="-158750" lvl="1" marL="685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●"/>
              <a:defRPr/>
            </a:lvl2pPr>
            <a:lvl3pPr indent="-158750" lvl="2" marL="1143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●"/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Shape 202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Slide with Subtitl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07324" y="1007430"/>
            <a:ext cx="10969943" cy="565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None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07" name="Shape 207"/>
          <p:cNvSpPr txBox="1"/>
          <p:nvPr>
            <p:ph idx="2" type="body"/>
          </p:nvPr>
        </p:nvSpPr>
        <p:spPr>
          <a:xfrm>
            <a:off x="622135" y="1828800"/>
            <a:ext cx="10969943" cy="13599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accent5"/>
              </a:buClr>
              <a:buNone/>
              <a:defRPr>
                <a:solidFill>
                  <a:schemeClr val="accent5"/>
                </a:solidFill>
              </a:defRPr>
            </a:lvl1pPr>
            <a:lvl2pPr indent="0" lvl="1" marL="457200" rtl="0">
              <a:spcBef>
                <a:spcPts val="0"/>
              </a:spcBef>
              <a:buNone/>
              <a:defRPr/>
            </a:lvl2pPr>
            <a:lvl3pPr indent="0" lvl="2" marL="914400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with Subtitle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07324" y="1007430"/>
            <a:ext cx="10969943" cy="565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None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0" y="0"/>
            <a:ext cx="12188826" cy="15329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0" y="1503833"/>
            <a:ext cx="12188826" cy="0"/>
          </a:xfrm>
          <a:prstGeom prst="straightConnector1">
            <a:avLst/>
          </a:prstGeom>
          <a:noFill/>
          <a:ln cap="flat" cmpd="sng" w="57150">
            <a:solidFill>
              <a:srgbClr val="000000">
                <a:alpha val="14901"/>
              </a:srgbClr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" name="Shape 220"/>
          <p:cNvSpPr txBox="1"/>
          <p:nvPr>
            <p:ph type="title"/>
          </p:nvPr>
        </p:nvSpPr>
        <p:spPr>
          <a:xfrm>
            <a:off x="609441" y="274637"/>
            <a:ext cx="1096994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 sz="3600"/>
            </a:lvl1pPr>
            <a:lvl2pPr lvl="1" rtl="0">
              <a:spcBef>
                <a:spcPts val="0"/>
              </a:spcBef>
              <a:defRPr sz="3600"/>
            </a:lvl2pPr>
            <a:lvl3pPr lvl="2" rtl="0">
              <a:spcBef>
                <a:spcPts val="0"/>
              </a:spcBef>
              <a:defRPr sz="3600"/>
            </a:lvl3pPr>
            <a:lvl4pPr lvl="3" rtl="0">
              <a:spcBef>
                <a:spcPts val="0"/>
              </a:spcBef>
              <a:defRPr sz="3600"/>
            </a:lvl4pPr>
            <a:lvl5pPr lvl="4" rtl="0">
              <a:spcBef>
                <a:spcPts val="0"/>
              </a:spcBef>
              <a:defRPr sz="3600"/>
            </a:lvl5pPr>
            <a:lvl6pPr lvl="5" rtl="0">
              <a:spcBef>
                <a:spcPts val="0"/>
              </a:spcBef>
              <a:defRPr sz="3600"/>
            </a:lvl6pPr>
            <a:lvl7pPr lvl="6" rtl="0">
              <a:spcBef>
                <a:spcPts val="0"/>
              </a:spcBef>
              <a:defRPr sz="3600"/>
            </a:lvl7pPr>
            <a:lvl8pPr lvl="7" rtl="0">
              <a:spcBef>
                <a:spcPts val="0"/>
              </a:spcBef>
              <a:defRPr sz="3600"/>
            </a:lvl8pPr>
            <a:lvl9pPr lvl="8" rtl="0">
              <a:spcBef>
                <a:spcPts val="0"/>
              </a:spcBef>
              <a:defRPr sz="3600"/>
            </a:lvl9pPr>
          </a:lstStyle>
          <a:p/>
        </p:txBody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09441" y="1600200"/>
            <a:ext cx="10969943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OBJEC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59440" y="1190"/>
            <a:ext cx="11484235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L="457200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L="914399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L="1371599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L="1828798" rtl="0" algn="l">
              <a:spcBef>
                <a:spcPts val="0"/>
              </a:spcBef>
              <a:spcAft>
                <a:spcPts val="0"/>
              </a:spcAft>
              <a:defRPr sz="4000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368961" y="1365646"/>
            <a:ext cx="11484235" cy="4829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4775" lvl="0" marL="263525" rtl="0" algn="l">
              <a:spcBef>
                <a:spcPts val="1200"/>
              </a:spcBef>
              <a:spcAft>
                <a:spcPts val="0"/>
              </a:spcAft>
              <a:buClr>
                <a:srgbClr val="4D4D4D"/>
              </a:buClr>
              <a:buFont typeface="Arial"/>
              <a:buChar char="●"/>
              <a:defRPr sz="32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0662" lvl="1" marL="646113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41287" lvl="2" marL="1011238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5262" lvl="3" marL="1471613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34938" lvl="4" marL="1868488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36522" lvl="5" marL="2327272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36522" lvl="6" marL="2784472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36520" lvl="7" marL="3241671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36521" lvl="8" marL="3698871" rtl="0" algn="l">
              <a:spcBef>
                <a:spcPts val="1200"/>
              </a:spcBef>
              <a:spcAft>
                <a:spcPts val="0"/>
              </a:spcAft>
              <a:buClr>
                <a:srgbClr val="676767"/>
              </a:buClr>
              <a:buFont typeface="Arial"/>
              <a:buChar char="●"/>
              <a:defRPr sz="2500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-3175" y="1187450"/>
            <a:ext cx="2436813" cy="919163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1392383" y="3238809"/>
            <a:ext cx="10194778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5"/>
              </a:buClr>
              <a:buFont typeface="Arial"/>
              <a:buNone/>
              <a:defRPr b="1" i="0" sz="45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1392382" y="4715980"/>
            <a:ext cx="1019478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/>
          <p:nvPr>
            <p:ph idx="2" type="body"/>
          </p:nvPr>
        </p:nvSpPr>
        <p:spPr>
          <a:xfrm>
            <a:off x="1391000" y="5632626"/>
            <a:ext cx="78164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None/>
              <a:defRPr/>
            </a:lvl1pPr>
            <a:lvl2pPr indent="0" lvl="1" marL="457200" rtl="0">
              <a:spcBef>
                <a:spcPts val="0"/>
              </a:spcBef>
              <a:buNone/>
              <a:defRPr/>
            </a:lvl2pPr>
            <a:lvl3pPr indent="0" lvl="2" marL="914400" rtl="0">
              <a:spcBef>
                <a:spcPts val="0"/>
              </a:spcBef>
              <a:buNone/>
              <a:defRPr/>
            </a:lvl3pPr>
            <a:lvl4pPr indent="0" lvl="3" marL="1371600" rtl="0">
              <a:spcBef>
                <a:spcPts val="0"/>
              </a:spcBef>
              <a:buNone/>
              <a:defRPr/>
            </a:lvl4pPr>
            <a:lvl5pPr indent="0" lvl="4" marL="1828800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61" name="Shape 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61586" y="1301590"/>
            <a:ext cx="870349" cy="69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gue Slide">
    <p:bg>
      <p:bgPr>
        <a:solidFill>
          <a:schemeClr val="accent5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type="ctrTitle"/>
          </p:nvPr>
        </p:nvSpPr>
        <p:spPr>
          <a:xfrm>
            <a:off x="1392512" y="2565044"/>
            <a:ext cx="1019465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6"/>
              </a:buClr>
              <a:buFont typeface="Arial"/>
              <a:buNone/>
              <a:defRPr b="1" i="0" sz="4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1392511" y="4042207"/>
            <a:ext cx="101946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chemeClr val="accent6"/>
              </a:buClr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-3175" y="1187450"/>
            <a:ext cx="2436813" cy="919163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61586" y="1301590"/>
            <a:ext cx="870349" cy="696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Slide">
    <p:bg>
      <p:bgPr>
        <a:solidFill>
          <a:schemeClr val="accent5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12188824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 flipH="1">
            <a:off x="9751059" y="5443860"/>
            <a:ext cx="2436813" cy="919163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52761" y="5552280"/>
            <a:ext cx="870349" cy="69627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>
            <p:ph type="ctrTitle"/>
          </p:nvPr>
        </p:nvSpPr>
        <p:spPr>
          <a:xfrm>
            <a:off x="914162" y="1104900"/>
            <a:ext cx="8639117" cy="2930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231775" lvl="0" marL="231775" marR="0" rtl="0" algn="l">
              <a:spcBef>
                <a:spcPts val="0"/>
              </a:spcBef>
              <a:buClr>
                <a:schemeClr val="accent6"/>
              </a:buClr>
              <a:buFont typeface="Arial"/>
              <a:buNone/>
              <a:defRPr b="0" i="0" sz="36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1231070" y="5351816"/>
            <a:ext cx="7439582" cy="10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7663" lvl="0" marL="347663" marR="0" rtl="0" algn="l">
              <a:spcBef>
                <a:spcPts val="600"/>
              </a:spcBef>
              <a:buClr>
                <a:schemeClr val="accent6"/>
              </a:buClr>
              <a:buFont typeface="Arial"/>
              <a:buNone/>
              <a:defRPr b="0" i="0" sz="22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ntact Information">
    <p:bg>
      <p:bgPr>
        <a:solidFill>
          <a:schemeClr val="accen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119"/>
            <a:ext cx="1218882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 flipH="1">
            <a:off x="9751059" y="2767571"/>
            <a:ext cx="2436813" cy="919163"/>
          </a:xfrm>
          <a:custGeom>
            <a:pathLst>
              <a:path extrusionOk="0" h="288" w="764">
                <a:moveTo>
                  <a:pt x="72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8"/>
                  <a:pt x="0" y="288"/>
                  <a:pt x="0" y="288"/>
                </a:cubicBezTo>
                <a:cubicBezTo>
                  <a:pt x="728" y="288"/>
                  <a:pt x="728" y="288"/>
                  <a:pt x="728" y="288"/>
                </a:cubicBezTo>
                <a:cubicBezTo>
                  <a:pt x="748" y="288"/>
                  <a:pt x="764" y="274"/>
                  <a:pt x="764" y="256"/>
                </a:cubicBezTo>
                <a:cubicBezTo>
                  <a:pt x="764" y="32"/>
                  <a:pt x="764" y="32"/>
                  <a:pt x="764" y="32"/>
                </a:cubicBezTo>
                <a:cubicBezTo>
                  <a:pt x="764" y="15"/>
                  <a:pt x="748" y="0"/>
                  <a:pt x="7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52761" y="2879011"/>
            <a:ext cx="870349" cy="6962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type="ctrTitle"/>
          </p:nvPr>
        </p:nvSpPr>
        <p:spPr>
          <a:xfrm>
            <a:off x="1383144" y="2211381"/>
            <a:ext cx="80726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1355937" y="4042210"/>
            <a:ext cx="8114624" cy="72730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chemeClr val="lt1"/>
              </a:buClr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buClr>
                <a:srgbClr val="3F3F3F"/>
              </a:buClr>
              <a:buFont typeface="Arial"/>
              <a:buNone/>
              <a:defRPr b="0" i="0" sz="1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3F3F3F"/>
              </a:buClr>
              <a:buFont typeface="Arial"/>
              <a:buNone/>
              <a:defRPr b="0" i="0" sz="2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2" type="body"/>
          </p:nvPr>
        </p:nvSpPr>
        <p:spPr>
          <a:xfrm>
            <a:off x="1355259" y="4959350"/>
            <a:ext cx="4896690" cy="35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3" type="body"/>
          </p:nvPr>
        </p:nvSpPr>
        <p:spPr>
          <a:xfrm>
            <a:off x="1355259" y="5317794"/>
            <a:ext cx="4896690" cy="35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4" type="body"/>
          </p:nvPr>
        </p:nvSpPr>
        <p:spPr>
          <a:xfrm>
            <a:off x="1355259" y="5677296"/>
            <a:ext cx="4896690" cy="358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lt1"/>
              </a:buClr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Slide with Subtitl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22135" y="1828800"/>
            <a:ext cx="10969943" cy="4300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8750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1pPr>
            <a:lvl2pPr indent="-158750" lvl="1" marL="685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2pPr>
            <a:lvl3pPr indent="-158750" lvl="2" marL="1143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27272"/>
              </a:buClr>
              <a:buFont typeface="Arial"/>
              <a:buChar char="●"/>
              <a:defRPr>
                <a:solidFill>
                  <a:srgbClr val="727272"/>
                </a:solidFill>
              </a:defRPr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607324" y="1007430"/>
            <a:ext cx="10969943" cy="565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None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ullet Slid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612647" y="1403350"/>
            <a:ext cx="10969943" cy="47267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8750" lvl="0" marL="228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●"/>
              <a:defRPr/>
            </a:lvl1pPr>
            <a:lvl2pPr indent="-158750" lvl="1" marL="685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●"/>
              <a:defRPr/>
            </a:lvl2pPr>
            <a:lvl3pPr indent="-158750" lvl="2" marL="1143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●"/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de Slide with Sub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Shape 96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accent5"/>
              </a:buClr>
              <a:buNone/>
              <a:defRPr b="1" sz="3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07324" y="1007430"/>
            <a:ext cx="10969943" cy="565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None/>
              <a:defRPr sz="2000"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622135" y="1828800"/>
            <a:ext cx="10969943" cy="13599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Clr>
                <a:schemeClr val="accent5"/>
              </a:buClr>
              <a:buNone/>
              <a:defRPr>
                <a:solidFill>
                  <a:schemeClr val="accent5"/>
                </a:solidFill>
              </a:defRPr>
            </a:lvl1pPr>
            <a:lvl2pPr indent="0" lvl="1" marL="457200" rtl="0">
              <a:spcBef>
                <a:spcPts val="0"/>
              </a:spcBef>
              <a:buNone/>
              <a:defRPr/>
            </a:lvl2pPr>
            <a:lvl3pPr indent="0" lvl="2" marL="914400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5"/>
              </a:buClr>
              <a:buFont typeface="Arial"/>
              <a:buNone/>
              <a:defRPr b="1" i="0" sz="3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" type="body"/>
          </p:nvPr>
        </p:nvSpPr>
        <p:spPr>
          <a:xfrm>
            <a:off x="609441" y="1403350"/>
            <a:ext cx="10969943" cy="47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8750" lvl="0" marL="228600" marR="0" rtl="0" algn="l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b="0" i="0" sz="18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685800" marR="0" rtl="0" algn="l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b="0" i="0" sz="18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b="0" i="0" sz="18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58750" lvl="3" marL="1600200" marR="0" rtl="0" algn="l">
              <a:spcBef>
                <a:spcPts val="360"/>
              </a:spcBef>
              <a:buClr>
                <a:schemeClr val="dk1"/>
              </a:buClr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52400" lvl="4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Shape 1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597333" y="6385351"/>
            <a:ext cx="383495" cy="38349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609441" y="274637"/>
            <a:ext cx="10969943" cy="7275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5"/>
              </a:buClr>
              <a:buFont typeface="Arial"/>
              <a:buNone/>
              <a:defRPr b="1" i="0" sz="3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09441" y="1403350"/>
            <a:ext cx="10969943" cy="47228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8750" lvl="0" marL="228600" marR="0" rtl="0" algn="l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b="0" i="0" sz="18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58750" lvl="1" marL="685800" marR="0" rtl="0" algn="l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b="0" i="0" sz="18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727272"/>
              </a:buClr>
              <a:buFont typeface="Arial"/>
              <a:buChar char="●"/>
              <a:defRPr b="0" i="0" sz="1800" u="none" cap="none" strike="noStrike">
                <a:solidFill>
                  <a:srgbClr val="72727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58750" lvl="3" marL="1600200" marR="0" rtl="0" algn="l">
              <a:spcBef>
                <a:spcPts val="360"/>
              </a:spcBef>
              <a:buClr>
                <a:schemeClr val="dk1"/>
              </a:buClr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52400" lvl="4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52400" lvl="5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52400" lvl="6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52400" lvl="7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52400" lvl="8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●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10423884" y="6453869"/>
            <a:ext cx="1155500" cy="301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 b="0" i="0" sz="9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Shape 120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597333" y="6385351"/>
            <a:ext cx="383495" cy="38349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igrigorik@google.com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hyperlink" Target="http://chimera.labs.oreilly.com/books/1230000000545/ch07.html" TargetMode="External"/><Relationship Id="rId5" Type="http://schemas.openxmlformats.org/officeDocument/2006/relationships/hyperlink" Target="https://www.twitter.com/igrigorik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akamai.com/stateoftheinternet/" TargetMode="External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chimera.labs.oreilly.com/books/1230000000545/ch07.html" TargetMode="External"/><Relationship Id="rId4" Type="http://schemas.openxmlformats.org/officeDocument/2006/relationships/hyperlink" Target="https://www.twitter.com/igrigorik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chimera.labs.oreilly.com/books/1230000000545/ch10.html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s://www.twitter.com/igrigorik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chimera.labs.oreilly.com/books/1230000000545/ch10.html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hyperlink" Target="https://www.twitter.com/igrigorik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chimera.labs.oreilly.com/books/1230000000545/ch10.html" TargetMode="External"/><Relationship Id="rId4" Type="http://schemas.openxmlformats.org/officeDocument/2006/relationships/image" Target="../media/image21.png"/><Relationship Id="rId5" Type="http://schemas.openxmlformats.org/officeDocument/2006/relationships/hyperlink" Target="https://www.twitter.com/igrigorik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twitter.com/igrigorik" TargetMode="External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chimera.labs.oreilly.com/books/1230000000545/ch02.html" TargetMode="External"/><Relationship Id="rId4" Type="http://schemas.openxmlformats.org/officeDocument/2006/relationships/image" Target="../media/image49.png"/><Relationship Id="rId5" Type="http://schemas.openxmlformats.org/officeDocument/2006/relationships/hyperlink" Target="https://www.twitter.com/igrigorik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chimera.labs.oreilly.com/books/1230000000545/ch02.html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s://www.twitter.com/igrigorik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hyperlink" Target="http://chimera.labs.oreilly.com/books/1230000000545/ch02.html" TargetMode="External"/><Relationship Id="rId6" Type="http://schemas.openxmlformats.org/officeDocument/2006/relationships/hyperlink" Target="https://www.twitter.com/igrigorik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chimera.labs.oreilly.com/books/1230000000545/ch02.html" TargetMode="External"/><Relationship Id="rId4" Type="http://schemas.openxmlformats.org/officeDocument/2006/relationships/image" Target="../media/image26.png"/><Relationship Id="rId5" Type="http://schemas.openxmlformats.org/officeDocument/2006/relationships/hyperlink" Target="https://www.twitter.com/igrigori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chimera.labs.oreilly.com/books/1230000000545/ch02.html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www.twitter.com/igrigori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himera.labs.oreilly.com/books/1230000000545/ch10.html#ANATOMY_OF_WEB_APPLICATION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s://www.twitter.com/igrigorik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chimera.labs.oreilly.com/books/1230000000545/ch02.html#OPTIMIZING_TC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chimera.labs.oreilly.com/books/1230000000545/ch04.html" TargetMode="External"/><Relationship Id="rId4" Type="http://schemas.openxmlformats.org/officeDocument/2006/relationships/image" Target="../media/image34.png"/><Relationship Id="rId5" Type="http://schemas.openxmlformats.org/officeDocument/2006/relationships/hyperlink" Target="https://www.twitter.com/igrigorik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hyperlink" Target="http://chimera.labs.oreilly.com/books/1230000000545/ch04.html" TargetMode="External"/><Relationship Id="rId5" Type="http://schemas.openxmlformats.org/officeDocument/2006/relationships/hyperlink" Target="https://www.twitter.com/igrigorik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chimera.labs.oreilly.com/books/1230000000545/ch04.html" TargetMode="External"/><Relationship Id="rId4" Type="http://schemas.openxmlformats.org/officeDocument/2006/relationships/image" Target="../media/image32.png"/><Relationship Id="rId5" Type="http://schemas.openxmlformats.org/officeDocument/2006/relationships/hyperlink" Target="https://www.twitter.com/igrigorik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chimera.labs.oreilly.com/books/1230000000545/ch04.html#_performance_checklist_2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chimera.labs.oreilly.com/books/1230000000545/ch10.html#RUM" TargetMode="External"/><Relationship Id="rId4" Type="http://schemas.openxmlformats.org/officeDocument/2006/relationships/image" Target="../media/image35.png"/><Relationship Id="rId5" Type="http://schemas.openxmlformats.org/officeDocument/2006/relationships/hyperlink" Target="https://www.twitter.com/igrigorik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hyperlink" Target="http://chimera.labs.oreilly.com/books/1230000000545/ch10.html#RUM" TargetMode="External"/><Relationship Id="rId5" Type="http://schemas.openxmlformats.org/officeDocument/2006/relationships/hyperlink" Target="https://www.twitter.com/igrigorik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hyperlink" Target="https://www.twitter.com/igrigorik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developers.google.com/analytics/devguides/collection/gajs/methods/gaJSApiBasicConfiguration#_gat.GA_Tracker_._setSiteSpeedSampleRate" TargetMode="External"/><Relationship Id="rId4" Type="http://schemas.openxmlformats.org/officeDocument/2006/relationships/hyperlink" Target="https://www.twitter.com/igrigorik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twitter.com/igrigorik" TargetMode="External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chimera.labs.oreilly.com/books/1230000000545/ch01.html" TargetMode="External"/><Relationship Id="rId4" Type="http://schemas.openxmlformats.org/officeDocument/2006/relationships/image" Target="../media/image8.png"/><Relationship Id="rId5" Type="http://schemas.openxmlformats.org/officeDocument/2006/relationships/hyperlink" Target="https://www.twitter.com/igrigorik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hyperlink" Target="https://www.twitter.com/igrigorik" TargetMode="External"/><Relationship Id="rId5" Type="http://schemas.openxmlformats.org/officeDocument/2006/relationships/hyperlink" Target="http://chimera.labs.oreilly.com/books/1230000000545/ch10.html#RUM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hyperlink" Target="http://chimera.labs.oreilly.com/books/1230000000545/ch10.html#RUM" TargetMode="External"/><Relationship Id="rId5" Type="http://schemas.openxmlformats.org/officeDocument/2006/relationships/hyperlink" Target="https://www.twitter.com/igrigorik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hyperlink" Target="http://chimera.labs.oreilly.com/books/1230000000545/ch07.html" TargetMode="External"/><Relationship Id="rId6" Type="http://schemas.openxmlformats.org/officeDocument/2006/relationships/hyperlink" Target="https://www.twitter.com/igrigorik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Relationship Id="rId5" Type="http://schemas.openxmlformats.org/officeDocument/2006/relationships/hyperlink" Target="https://www.twitter.com/igrigorik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hyperlink" Target="http://chimera.labs.oreilly.com/books/1230000000545/ch07.html" TargetMode="External"/><Relationship Id="rId5" Type="http://schemas.openxmlformats.org/officeDocument/2006/relationships/hyperlink" Target="https://www.twitter.com/igrigori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chimera.labs.oreilly.com/books/1230000000545/ch01.html" TargetMode="External"/><Relationship Id="rId4" Type="http://schemas.openxmlformats.org/officeDocument/2006/relationships/hyperlink" Target="https://www.twitter.com/igrigorik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Relationship Id="rId4" Type="http://schemas.openxmlformats.org/officeDocument/2006/relationships/image" Target="../media/image51.png"/><Relationship Id="rId5" Type="http://schemas.openxmlformats.org/officeDocument/2006/relationships/hyperlink" Target="http://www.research.att.com/articles/featured_stories/2011_03/201102_Energy_efficient?fbid=79V9UsLZ4u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Relationship Id="rId6" Type="http://schemas.openxmlformats.org/officeDocument/2006/relationships/hyperlink" Target="http://chimera.labs.oreilly.com/books/1230000000545/ch07.html" TargetMode="External"/><Relationship Id="rId7" Type="http://schemas.openxmlformats.org/officeDocument/2006/relationships/hyperlink" Target="https://www.twitter.com/igrigorik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hyperlink" Target="http://chimera.labs.oreilly.com/books/1230000000545/ch07.html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fcc.gov/measuring-broadband-america/2012/july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www.twitter.com/igrigorik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chimera.labs.oreilly.com/books/1230000000545/ch10.html#ANATOMY_OF_WEB_APPLICATION" TargetMode="External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Relationship Id="rId8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://chimera.labs.oreilly.com/books/1230000000545/ch10.html#ANATOMY_OF_WEB_APPLICATION" TargetMode="External"/><Relationship Id="rId4" Type="http://schemas.openxmlformats.org/officeDocument/2006/relationships/image" Target="../media/image27.png"/><Relationship Id="rId5" Type="http://schemas.openxmlformats.org/officeDocument/2006/relationships/hyperlink" Target="https://www.twitter.com/igrigorik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://chimera.labs.oreilly.com/books/1230000000545/ch10.html#ANATOMY_OF_WEB_APPLICATION" TargetMode="External"/><Relationship Id="rId4" Type="http://schemas.openxmlformats.org/officeDocument/2006/relationships/image" Target="../media/image68.png"/><Relationship Id="rId5" Type="http://schemas.openxmlformats.org/officeDocument/2006/relationships/hyperlink" Target="https://insouciant.org/tech/network-congestion-and-web-browsing/" TargetMode="External"/><Relationship Id="rId6" Type="http://schemas.openxmlformats.org/officeDocument/2006/relationships/hyperlink" Target="https://www.twitter.com/igrigorik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://chimera.labs.oreilly.com/books/1230000000545/ch01.html" TargetMode="External"/><Relationship Id="rId5" Type="http://schemas.openxmlformats.org/officeDocument/2006/relationships/hyperlink" Target="https://www.twitter.com/igrigorik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://chimera.labs.oreilly.com/books/1230000000545/ch13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://twitter.com/igrigorik" TargetMode="External"/><Relationship Id="rId4" Type="http://schemas.openxmlformats.org/officeDocument/2006/relationships/image" Target="../media/image15.png"/><Relationship Id="rId5" Type="http://schemas.openxmlformats.org/officeDocument/2006/relationships/hyperlink" Target="http://chimera.labs.oreilly.com/books/1230000000545" TargetMode="Externa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1.png"/><Relationship Id="rId4" Type="http://schemas.openxmlformats.org/officeDocument/2006/relationships/image" Target="../media/image80.png"/><Relationship Id="rId5" Type="http://schemas.openxmlformats.org/officeDocument/2006/relationships/hyperlink" Target="http://chimera.labs.oreilly.com/books/1230000000545/ch06.html" TargetMode="External"/><Relationship Id="rId6" Type="http://schemas.openxmlformats.org/officeDocument/2006/relationships/hyperlink" Target="https://www.twitter.com/igrigorik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0.png"/><Relationship Id="rId4" Type="http://schemas.openxmlformats.org/officeDocument/2006/relationships/hyperlink" Target="http://chimera.labs.oreilly.com/books/1230000000545/ch06.html" TargetMode="External"/><Relationship Id="rId5" Type="http://schemas.openxmlformats.org/officeDocument/2006/relationships/hyperlink" Target="https://www.twitter.com/igrigorik" TargetMode="External"/><Relationship Id="rId6" Type="http://schemas.openxmlformats.org/officeDocument/2006/relationships/image" Target="../media/image75.png"/><Relationship Id="rId7" Type="http://schemas.openxmlformats.org/officeDocument/2006/relationships/image" Target="../media/image7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0.png"/><Relationship Id="rId4" Type="http://schemas.openxmlformats.org/officeDocument/2006/relationships/hyperlink" Target="http://chimera.labs.oreilly.com/books/1230000000545/ch06.html" TargetMode="External"/><Relationship Id="rId5" Type="http://schemas.openxmlformats.org/officeDocument/2006/relationships/hyperlink" Target="https://www.twitter.com/igrigorik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9.png"/><Relationship Id="rId4" Type="http://schemas.openxmlformats.org/officeDocument/2006/relationships/image" Target="../media/image78.png"/><Relationship Id="rId5" Type="http://schemas.openxmlformats.org/officeDocument/2006/relationships/hyperlink" Target="http://chimera.labs.oreilly.com/books/1230000000545/ch06.html" TargetMode="External"/><Relationship Id="rId6" Type="http://schemas.openxmlformats.org/officeDocument/2006/relationships/hyperlink" Target="https://www.twitter.com/igrigorik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.png"/><Relationship Id="rId4" Type="http://schemas.openxmlformats.org/officeDocument/2006/relationships/image" Target="../media/image81.png"/><Relationship Id="rId5" Type="http://schemas.openxmlformats.org/officeDocument/2006/relationships/image" Target="../media/image7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himera.labs.oreilly.com/books/1230000000545/ch07.html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hyperlink" Target="https://www.twitter.com/igrigori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2" type="body"/>
          </p:nvPr>
        </p:nvSpPr>
        <p:spPr>
          <a:xfrm>
            <a:off x="1391000" y="4976925"/>
            <a:ext cx="7816499" cy="158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727272"/>
              </a:buClr>
              <a:buSzPct val="25000"/>
              <a:buFont typeface="Arial"/>
              <a:buNone/>
            </a:pPr>
            <a:r>
              <a:rPr b="1" lang="en-US"/>
              <a:t>Ilya Grigorik - @igrigorik</a:t>
            </a:r>
          </a:p>
          <a:p>
            <a:pPr indent="0" lvl="0" marL="0" marR="0" rtl="0" algn="l">
              <a:spcBef>
                <a:spcPts val="600"/>
              </a:spcBef>
              <a:buClr>
                <a:srgbClr val="727272"/>
              </a:buClr>
              <a:buSzPct val="25000"/>
              <a:buFont typeface="Arial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igrigorik@google.com</a:t>
            </a:r>
            <a:r>
              <a:rPr lang="en-US"/>
              <a:t> </a:t>
            </a:r>
          </a:p>
        </p:txBody>
      </p:sp>
      <p:sp>
        <p:nvSpPr>
          <p:cNvPr id="230" name="Shape 230"/>
          <p:cNvSpPr txBox="1"/>
          <p:nvPr>
            <p:ph idx="1" type="subTitle"/>
          </p:nvPr>
        </p:nvSpPr>
        <p:spPr>
          <a:xfrm>
            <a:off x="1422107" y="3123905"/>
            <a:ext cx="10194899" cy="1439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60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b="1" lang="en-US" sz="4000">
                <a:latin typeface="Open Sans"/>
                <a:ea typeface="Open Sans"/>
                <a:cs typeface="Open Sans"/>
                <a:sym typeface="Open Sans"/>
              </a:rPr>
              <a:t>High Performance Browser Networking</a:t>
            </a:r>
          </a:p>
          <a:p>
            <a:pPr indent="0" lvl="0" marL="0" marR="0" rtl="0" algn="l">
              <a:spcBef>
                <a:spcPts val="600"/>
              </a:spcBef>
              <a:buClr>
                <a:srgbClr val="3F3F3F"/>
              </a:buClr>
              <a:buSzPct val="25000"/>
              <a:buFont typeface="Arial"/>
              <a:buNone/>
            </a:pPr>
            <a:r>
              <a:rPr i="1" lang="en-US" sz="2100">
                <a:latin typeface="Open Sans"/>
                <a:ea typeface="Open Sans"/>
                <a:cs typeface="Open Sans"/>
                <a:sym typeface="Open Sans"/>
              </a:rPr>
              <a:t>what every web developer should know about networking and browser performance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4775" y="4708825"/>
            <a:ext cx="1741750" cy="17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9464775" y="2616675"/>
            <a:ext cx="2724300" cy="127199"/>
          </a:xfrm>
          <a:prstGeom prst="roundRect">
            <a:avLst>
              <a:gd fmla="val 0" name="adj"/>
            </a:avLst>
          </a:prstGeom>
          <a:solidFill>
            <a:srgbClr val="0C343D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6725" y="482137"/>
            <a:ext cx="2349799" cy="253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416" y="820045"/>
            <a:ext cx="6460846" cy="416847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Shape 310"/>
          <p:cNvSpPr txBox="1"/>
          <p:nvPr/>
        </p:nvSpPr>
        <p:spPr>
          <a:xfrm>
            <a:off x="1258725" y="5199125"/>
            <a:ext cx="9395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3600">
                <a:latin typeface="Open Sans"/>
                <a:ea typeface="Open Sans"/>
                <a:cs typeface="Open Sans"/>
                <a:sym typeface="Open Sans"/>
              </a:rPr>
              <a:t>(everytime I see a “</a:t>
            </a:r>
            <a:r>
              <a:rPr b="1" i="1" lang="en-US" sz="36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4G</a:t>
            </a:r>
            <a:r>
              <a:rPr i="1" lang="en-US" sz="3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US" sz="36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speed</a:t>
            </a:r>
            <a:r>
              <a:rPr i="1" lang="en-US" sz="3600">
                <a:latin typeface="Open Sans"/>
                <a:ea typeface="Open Sans"/>
                <a:cs typeface="Open Sans"/>
                <a:sym typeface="Open Sans"/>
              </a:rPr>
              <a:t>” advertisement)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609441" y="1984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Wireless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US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last mile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” is, painful...</a:t>
            </a:r>
          </a:p>
        </p:txBody>
      </p:sp>
      <p:graphicFrame>
        <p:nvGraphicFramePr>
          <p:cNvPr id="316" name="Shape 316"/>
          <p:cNvGraphicFramePr/>
          <p:nvPr/>
        </p:nvGraphicFramePr>
        <p:xfrm>
          <a:off x="1011850" y="511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{A3B94641-B48C-490D-8344-48C1B3639984}</a:tableStyleId>
              </a:tblPr>
              <a:tblGrid>
                <a:gridCol w="1713975"/>
                <a:gridCol w="1713975"/>
                <a:gridCol w="1713975"/>
                <a:gridCol w="1713975"/>
                <a:gridCol w="1713975"/>
                <a:gridCol w="17139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LTE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HSPA+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HSPA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EDGE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GPRS</a:t>
                      </a: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AT&amp;T</a:t>
                      </a: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core network latency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40-50 ms</a:t>
                      </a: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50-200 ms</a:t>
                      </a: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150-400 ms</a:t>
                      </a: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600-750 ms</a:t>
                      </a: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600-750 ms</a:t>
                      </a: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850" y="1061462"/>
            <a:ext cx="8270605" cy="375378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Mobile Networks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7)</a:t>
            </a:r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4294967295" type="ctrTitle"/>
          </p:nvPr>
        </p:nvSpPr>
        <p:spPr>
          <a:xfrm>
            <a:off x="1392512" y="2565044"/>
            <a:ext cx="10194600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5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OK. Latency is a problem.</a:t>
            </a:r>
          </a:p>
          <a:p>
            <a:pPr lvl="0" rtl="0">
              <a:spcBef>
                <a:spcPts val="0"/>
              </a:spcBef>
              <a:buNone/>
            </a:pPr>
            <a:r>
              <a:rPr b="0" i="1"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but bandwidth is important too, how we’re doing there?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subTitle"/>
          </p:nvPr>
        </p:nvSpPr>
        <p:spPr>
          <a:xfrm>
            <a:off x="1231075" y="5504225"/>
            <a:ext cx="7801800" cy="79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b="1" i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Brazil:</a:t>
            </a:r>
            <a:r>
              <a:rPr i="1" lang="en-US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~2.5Mbps, </a:t>
            </a:r>
            <a:r>
              <a:rPr b="1" i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Australia:</a:t>
            </a:r>
            <a:r>
              <a:rPr i="1" lang="en-US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~5Mbps, </a:t>
            </a:r>
            <a:r>
              <a:rPr b="1" i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US, UK:</a:t>
            </a:r>
            <a:r>
              <a:rPr i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~8Mbps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1242897" y="64126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State of the Internet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5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- Akamai - 2007-2013</a:t>
            </a:r>
          </a:p>
        </p:txBody>
      </p:sp>
      <p:pic>
        <p:nvPicPr>
          <p:cNvPr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87" y="239475"/>
            <a:ext cx="9540325" cy="498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Good news,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mobile BW is improving rapidly!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392525" y="3004525"/>
            <a:ext cx="4649700" cy="236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That’s what the ads are all about.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lang="en-US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Yes, last-mile latency is also much better (~50 ms), but that’s still worse than most wired connections!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338" name="Shape 338"/>
          <p:cNvGraphicFramePr/>
          <p:nvPr/>
        </p:nvGraphicFramePr>
        <p:xfrm>
          <a:off x="790550" y="170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{A540D699-A305-48F9-96FD-05F862C51229}</a:tableStyleId>
              </a:tblPr>
              <a:tblGrid>
                <a:gridCol w="1637825"/>
                <a:gridCol w="2424625"/>
              </a:tblGrid>
              <a:tr h="48547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Generation</a:t>
                      </a: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Data rate</a:t>
                      </a:r>
                    </a:p>
                  </a:txBody>
                  <a:tcPr marT="38100" marB="38100" marR="38100" marL="381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492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2G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100 – 400 Kbit/s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472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3G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0.5 – 5 Mbit/s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CE5CD"/>
                    </a:solidFill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4G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8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 – 50 Mbit/s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339" name="Shape 339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Mobile Networks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7)</a:t>
            </a:r>
          </a:p>
        </p:txBody>
      </p:sp>
      <p:sp>
        <p:nvSpPr>
          <p:cNvPr id="340" name="Shape 340"/>
          <p:cNvSpPr/>
          <p:nvPr/>
        </p:nvSpPr>
        <p:spPr>
          <a:xfrm>
            <a:off x="5350750" y="3215125"/>
            <a:ext cx="741899" cy="7874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@igrigorik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ctrTitle"/>
          </p:nvPr>
        </p:nvSpPr>
        <p:spPr>
          <a:xfrm>
            <a:off x="1392512" y="2565044"/>
            <a:ext cx="10194600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>
                <a:latin typeface="Open Sans"/>
                <a:ea typeface="Open Sans"/>
                <a:cs typeface="Open Sans"/>
                <a:sym typeface="Open Sans"/>
              </a:rPr>
              <a:t>Bandwidth + Latency ≈ Performance</a:t>
            </a:r>
          </a:p>
        </p:txBody>
      </p:sp>
      <p:sp>
        <p:nvSpPr>
          <p:cNvPr id="347" name="Shape 347"/>
          <p:cNvSpPr txBox="1"/>
          <p:nvPr>
            <p:ph idx="1" type="subTitle"/>
          </p:nvPr>
        </p:nvSpPr>
        <p:spPr>
          <a:xfrm>
            <a:off x="1392511" y="3813607"/>
            <a:ext cx="101946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but what’s the actual relationship between these factors?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Components of an HTTP request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Primer on Web Performance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10)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893" y="1062023"/>
            <a:ext cx="10065163" cy="287460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840375" y="4037225"/>
            <a:ext cx="100008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DNS lookup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to resolve the hostname to IP address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New TCP connection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requires a handshake roundtrip to the server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TLS handshake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(not shown) with up to two extra server roundtrips</a:t>
            </a:r>
            <a:br>
              <a:rPr lang="en-US" sz="1800"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3429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HTTP request 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requires minimum of a one roundtrip to the server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ourier New"/>
              <a:buChar char="o"/>
            </a:pPr>
            <a:r>
              <a:rPr i="1" lang="en-US" sz="1800">
                <a:latin typeface="Open Sans"/>
                <a:ea typeface="Open Sans"/>
                <a:cs typeface="Open Sans"/>
                <a:sym typeface="Open Sans"/>
              </a:rPr>
              <a:t>Plus server processing time</a:t>
            </a:r>
          </a:p>
        </p:txBody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/>
          <p:nvPr>
            <p:ph type="title"/>
          </p:nvPr>
        </p:nvSpPr>
        <p:spPr>
          <a:xfrm>
            <a:off x="609441" y="460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Our pages consist of dozens of assets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10142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Primer on Web Performance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10)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822" y="886022"/>
            <a:ext cx="7508568" cy="247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822" y="3775732"/>
            <a:ext cx="7508568" cy="153174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4319825" y="3378425"/>
            <a:ext cx="2843699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1" lang="en-US">
                <a:latin typeface="Open Sans"/>
                <a:ea typeface="Open Sans"/>
                <a:cs typeface="Open Sans"/>
                <a:sym typeface="Open Sans"/>
              </a:rPr>
              <a:t>… (snip 30 requests) ...</a:t>
            </a:r>
          </a:p>
        </p:txBody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8927125" y="4354075"/>
            <a:ext cx="2495100" cy="953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Open Sans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52 requests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Open Sans"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4+ seconds</a:t>
            </a:r>
          </a:p>
        </p:txBody>
      </p:sp>
      <p:sp>
        <p:nvSpPr>
          <p:cNvPr id="367" name="Shape 367"/>
          <p:cNvSpPr/>
          <p:nvPr/>
        </p:nvSpPr>
        <p:spPr>
          <a:xfrm>
            <a:off x="8585425" y="4712200"/>
            <a:ext cx="341699" cy="4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68" name="Shape 3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0825" y="5485687"/>
            <a:ext cx="7508574" cy="5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/>
          <p:nvPr/>
        </p:nvSpPr>
        <p:spPr>
          <a:xfrm>
            <a:off x="8585425" y="5517362"/>
            <a:ext cx="341699" cy="4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9144375" y="5401073"/>
            <a:ext cx="2495100" cy="53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Huh? </a:t>
            </a:r>
          </a:p>
        </p:txBody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7"/>
              </a:rPr>
              <a:t>@igrigorik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Latency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vs.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>
                <a:solidFill>
                  <a:srgbClr val="E69138"/>
                </a:solidFill>
                <a:latin typeface="Open Sans"/>
                <a:ea typeface="Open Sans"/>
                <a:cs typeface="Open Sans"/>
                <a:sym typeface="Open Sans"/>
              </a:rPr>
              <a:t>Bandwidth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impact on Page Load Time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12650" y="5146775"/>
            <a:ext cx="10969799" cy="113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b="1" i="1" lang="en-US">
                <a:latin typeface="Open Sans"/>
                <a:ea typeface="Open Sans"/>
                <a:cs typeface="Open Sans"/>
                <a:sym typeface="Open Sans"/>
              </a:rPr>
              <a:t>To speed up the Internet at large, we should look for more ways to bring down RTT.</a:t>
            </a: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 What if we could reduce cross-atlantic RTTs from 150 ms to 100 ms? This would have a larger effect on the speed of the internet than increasing a user’s bandwidth from 3.9 Mbps to 10 Mbps or even 1 Gbps.” - Mike Belshe</a:t>
            </a:r>
          </a:p>
        </p:txBody>
      </p:sp>
      <p:sp>
        <p:nvSpPr>
          <p:cNvPr id="378" name="Shape 378"/>
          <p:cNvSpPr/>
          <p:nvPr/>
        </p:nvSpPr>
        <p:spPr>
          <a:xfrm>
            <a:off x="8523837" y="1910925"/>
            <a:ext cx="633900" cy="54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/>
        </p:nvSpPr>
        <p:spPr>
          <a:xfrm>
            <a:off x="9388925" y="1567125"/>
            <a:ext cx="2333699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1800">
                <a:latin typeface="Open Sans"/>
                <a:ea typeface="Open Sans"/>
                <a:cs typeface="Open Sans"/>
                <a:sym typeface="Open Sans"/>
              </a:rPr>
              <a:t>Single digit % perf improvement after</a:t>
            </a:r>
            <a:br>
              <a:rPr i="1" lang="en-US" sz="1800"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-US" sz="1800">
                <a:latin typeface="Open Sans"/>
                <a:ea typeface="Open Sans"/>
                <a:cs typeface="Open Sans"/>
                <a:sym typeface="Open Sans"/>
              </a:rPr>
              <a:t>5 Mbps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10142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Primer on Web Performance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10)</a:t>
            </a:r>
          </a:p>
        </p:txBody>
      </p:sp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977" y="1031375"/>
            <a:ext cx="7679796" cy="389354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/>
          <p:nvPr/>
        </p:nvSpPr>
        <p:spPr>
          <a:xfrm>
            <a:off x="8523837" y="3767375"/>
            <a:ext cx="633900" cy="54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6B26B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 txBox="1"/>
          <p:nvPr/>
        </p:nvSpPr>
        <p:spPr>
          <a:xfrm>
            <a:off x="9388925" y="3642550"/>
            <a:ext cx="2333699" cy="101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1800">
                <a:latin typeface="Open Sans"/>
                <a:ea typeface="Open Sans"/>
                <a:cs typeface="Open Sans"/>
                <a:sym typeface="Open Sans"/>
              </a:rPr>
              <a:t>Linear improvement in page load time!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2" type="body"/>
          </p:nvPr>
        </p:nvSpPr>
        <p:spPr>
          <a:xfrm>
            <a:off x="1494625" y="5320300"/>
            <a:ext cx="6967499" cy="992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2600">
                <a:latin typeface="Open Sans"/>
                <a:ea typeface="Open Sans"/>
                <a:cs typeface="Open Sans"/>
                <a:sym typeface="Open Sans"/>
              </a:rPr>
              <a:t>Why? </a:t>
            </a:r>
            <a:r>
              <a:rPr i="1" lang="en-US" sz="2600">
                <a:latin typeface="Open Sans"/>
                <a:ea typeface="Open Sans"/>
                <a:cs typeface="Open Sans"/>
                <a:sym typeface="Open Sans"/>
              </a:rPr>
              <a:t>To answer that, let’s dig a bit deeper...</a:t>
            </a:r>
          </a:p>
        </p:txBody>
      </p:sp>
      <p:sp>
        <p:nvSpPr>
          <p:cNvPr id="390" name="Shape 390"/>
          <p:cNvSpPr/>
          <p:nvPr/>
        </p:nvSpPr>
        <p:spPr>
          <a:xfrm>
            <a:off x="9435425" y="2597025"/>
            <a:ext cx="2753400" cy="1222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1" name="Shape 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4425" y="3627898"/>
            <a:ext cx="2986575" cy="323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>
            <p:ph type="ctrTitle"/>
          </p:nvPr>
        </p:nvSpPr>
        <p:spPr>
          <a:xfrm>
            <a:off x="943675" y="1677975"/>
            <a:ext cx="10446000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482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4000">
                <a:latin typeface="Open Sans"/>
                <a:ea typeface="Open Sans"/>
                <a:cs typeface="Open Sans"/>
                <a:sym typeface="Open Sans"/>
              </a:rPr>
              <a:t>Video streaming is </a:t>
            </a:r>
            <a:r>
              <a:rPr lang="en-US" sz="4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bandwidth limited</a:t>
            </a:r>
            <a:r>
              <a:rPr lang="en-US" sz="400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indent="-482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4000">
                <a:latin typeface="Open Sans"/>
                <a:ea typeface="Open Sans"/>
                <a:cs typeface="Open Sans"/>
                <a:sym typeface="Open Sans"/>
              </a:rPr>
              <a:t>Web browsing is </a:t>
            </a:r>
            <a:r>
              <a:rPr lang="en-US" sz="4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latency limited</a:t>
            </a:r>
            <a:r>
              <a:rPr lang="en-US" sz="4000"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4294967295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@igrigorik</a:t>
            </a:r>
          </a:p>
        </p:txBody>
      </p:sp>
      <p:sp>
        <p:nvSpPr>
          <p:cNvPr id="239" name="Shape 239"/>
          <p:cNvSpPr txBox="1"/>
          <p:nvPr>
            <p:ph idx="4294967295" type="title"/>
          </p:nvPr>
        </p:nvSpPr>
        <p:spPr>
          <a:xfrm>
            <a:off x="654725" y="142175"/>
            <a:ext cx="95666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Our agenda for the day...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8575" y="288125"/>
            <a:ext cx="4513774" cy="592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Shape 241"/>
          <p:cNvSpPr txBox="1"/>
          <p:nvPr/>
        </p:nvSpPr>
        <p:spPr>
          <a:xfrm>
            <a:off x="609450" y="1089975"/>
            <a:ext cx="6176700" cy="495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</a:pPr>
            <a:r>
              <a:rPr b="1" lang="en-US" sz="2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Connection speed</a:t>
            </a:r>
            <a:r>
              <a:rPr b="1"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Latency and bandwidth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rgbClr val="4D4D4D"/>
              </a:buClr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Bandwidth doesn’t matter (much)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b="1" lang="en-US" sz="2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Transports: TCP, TLS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rgbClr val="4D4D4D"/>
              </a:buClr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Connection setup + congestion control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rgbClr val="4D4D4D"/>
              </a:buClr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Protocol optimizations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b="1" lang="en-US" sz="2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Wireless networking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rgbClr val="4D4D4D"/>
              </a:buClr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Implications of shared channel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rgbClr val="4D4D4D"/>
              </a:buClr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Impact of battery life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rgbClr val="4D4D4D"/>
              </a:buClr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Performance best practices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Open Sans"/>
            </a:pPr>
            <a:r>
              <a:rPr b="1" lang="en-US" sz="2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Optimizing application delivery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rgbClr val="4D4D4D"/>
              </a:buClr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The good and the bad of HTTP 1.x</a:t>
            </a:r>
          </a:p>
          <a:p>
            <a:pPr indent="-355600" lvl="1" marL="914400" rtl="0">
              <a:lnSpc>
                <a:spcPct val="115000"/>
              </a:lnSpc>
              <a:spcBef>
                <a:spcPts val="0"/>
              </a:spcBef>
              <a:buClr>
                <a:srgbClr val="4D4D4D"/>
              </a:buClr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Brief introducing to HTTP 2.0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ctrTitle"/>
          </p:nvPr>
        </p:nvSpPr>
        <p:spPr>
          <a:xfrm>
            <a:off x="1392512" y="2565044"/>
            <a:ext cx="10194600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Optimizing transport performance</a:t>
            </a:r>
          </a:p>
        </p:txBody>
      </p:sp>
      <p:sp>
        <p:nvSpPr>
          <p:cNvPr id="398" name="Shape 398"/>
          <p:cNvSpPr txBox="1"/>
          <p:nvPr>
            <p:ph idx="1" type="subTitle"/>
          </p:nvPr>
        </p:nvSpPr>
        <p:spPr>
          <a:xfrm>
            <a:off x="1392511" y="4042207"/>
            <a:ext cx="101946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aka, optimizing TCP and TLS...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SYN, SYN-ACK, ACK</a:t>
            </a:r>
          </a:p>
        </p:txBody>
      </p:sp>
      <p:sp>
        <p:nvSpPr>
          <p:cNvPr id="404" name="Shape 404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Building blocks of TCP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2)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824900" y="5090425"/>
            <a:ext cx="4786499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6" name="Shape 4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825" y="996950"/>
            <a:ext cx="6888673" cy="37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723150" y="4996800"/>
            <a:ext cx="8476799" cy="128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Every TCP connection begins with a handshake (SYN &gt; SYN-ACK &gt; ACK)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No data can be sent until the handshake is complete (one RTT)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i="1" lang="en-US" sz="1800">
                <a:latin typeface="Open Sans"/>
                <a:ea typeface="Open Sans"/>
                <a:cs typeface="Open Sans"/>
                <a:sym typeface="Open Sans"/>
              </a:rPr>
              <a:t>e.g. 56 ms in example above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TCP Slow-Start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(congestion control)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Building blocks of TCP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2)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23150" y="5306125"/>
            <a:ext cx="9209399" cy="95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Server is only allowed to send 4 segments (</a:t>
            </a: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cwnd = 4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Once segments are acked, we double the window to 8 packets. Rinse, repeat...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824900" y="5090425"/>
            <a:ext cx="4786499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7" name="Shape 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50" y="982162"/>
            <a:ext cx="9545651" cy="38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Let’s do science to it…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75" y="1640475"/>
            <a:ext cx="381000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5048000" y="1650900"/>
            <a:ext cx="63057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2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RTT: 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roundtrip time between client and server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2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cwnd: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initial congestion window size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2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N: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number of segments we want to transfer</a:t>
            </a:r>
          </a:p>
          <a:p>
            <a:pPr indent="-3556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segment: ~1460 bytes.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How long would it take to transfer 64 KB?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(on a new TCP connection)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6" name="Shape 426"/>
          <p:cNvGrpSpPr/>
          <p:nvPr/>
        </p:nvGrpSpPr>
        <p:grpSpPr>
          <a:xfrm>
            <a:off x="1091475" y="3012225"/>
            <a:ext cx="9936550" cy="2802700"/>
            <a:chOff x="1091475" y="3012225"/>
            <a:chExt cx="9936550" cy="2802700"/>
          </a:xfrm>
        </p:grpSpPr>
        <p:pic>
          <p:nvPicPr>
            <p:cNvPr id="427" name="Shape 4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91475" y="3897550"/>
              <a:ext cx="3810000" cy="1432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Shape 428"/>
            <p:cNvSpPr/>
            <p:nvPr/>
          </p:nvSpPr>
          <p:spPr>
            <a:xfrm>
              <a:off x="2453625" y="3012225"/>
              <a:ext cx="933300" cy="4686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5103025" y="4461925"/>
              <a:ext cx="5925000" cy="13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Answer: </a:t>
              </a:r>
              <a:r>
                <a:rPr lang="en-US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224 milliseconds + handshake RTT = </a:t>
              </a:r>
              <a:r>
                <a:rPr b="1" lang="en-US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280 ms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lvl="0" rtl="0">
                <a:spcBef>
                  <a:spcPts val="0"/>
                </a:spcBef>
                <a:buNone/>
              </a:pPr>
              <a:r>
                <a:rPr lang="en-US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Ouch.</a:t>
              </a:r>
            </a:p>
          </p:txBody>
        </p:sp>
      </p:grpSp>
      <p:sp>
        <p:nvSpPr>
          <p:cNvPr id="430" name="Shape 430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Building blocks of TCP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2)</a:t>
            </a:r>
          </a:p>
        </p:txBody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@igrigorik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Let’s fetch a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20 KB HTML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file...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6626325" y="1216750"/>
            <a:ext cx="4504199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RTT: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56 ms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Bandwidth: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5 Mbps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cwnd: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4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6811450" y="2962850"/>
            <a:ext cx="4270799" cy="24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Open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56 ms for TCP handshake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40 ms for request processing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4x segments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8x segments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3x segments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236 milliseconds!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Building blocks of TCP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2)</a:t>
            </a:r>
          </a:p>
        </p:txBody>
      </p:sp>
      <p:pic>
        <p:nvPicPr>
          <p:cNvPr id="440" name="Shape 4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75" y="1040850"/>
            <a:ext cx="5225093" cy="512998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Let’s fetch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same file over existing TCP connection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6626325" y="1216750"/>
            <a:ext cx="4504199" cy="15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RTT: 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56 ms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Bandwidth: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5 Mbps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cwnd: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6811450" y="2886650"/>
            <a:ext cx="4504199" cy="24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Open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TCP handshake...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40 ms for request processing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AutoNum type="arabicPeriod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11 segments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96 milliseconds - 275% improvement!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Building blocks of TCP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2)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150" y="1216750"/>
            <a:ext cx="5854648" cy="35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987850" y="5338550"/>
            <a:ext cx="10327800" cy="843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3000">
                <a:latin typeface="Open Sans"/>
                <a:ea typeface="Open Sans"/>
                <a:cs typeface="Open Sans"/>
                <a:sym typeface="Open Sans"/>
              </a:rPr>
              <a:t>Re-use existing TCP connections!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1800">
                <a:latin typeface="Open Sans"/>
                <a:ea typeface="Open Sans"/>
                <a:cs typeface="Open Sans"/>
                <a:sym typeface="Open Sans"/>
              </a:rPr>
              <a:t>Also, notice that we’re (still) nowhere close to our 5 Mbps “bandwidth ceiling”.</a:t>
            </a:r>
          </a:p>
        </p:txBody>
      </p:sp>
      <p:sp>
        <p:nvSpPr>
          <p:cNvPr id="452" name="Shape 452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/>
          <p:nvPr>
            <p:ph type="ctrTitle"/>
          </p:nvPr>
        </p:nvSpPr>
        <p:spPr>
          <a:xfrm>
            <a:off x="914150" y="1517350"/>
            <a:ext cx="9582299" cy="29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228600" lvl="0" marL="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i="1" lang="en-US" sz="2400">
                <a:latin typeface="Open Sans"/>
                <a:ea typeface="Open Sans"/>
                <a:cs typeface="Open Sans"/>
                <a:sym typeface="Open Sans"/>
              </a:rPr>
              <a:t>  Most of the </a:t>
            </a:r>
            <a:r>
              <a:rPr b="1"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HTTP data flows consist of small, bursty data transfers</a:t>
            </a:r>
            <a:r>
              <a:rPr i="1" lang="en-US" sz="2400">
                <a:latin typeface="Open Sans"/>
                <a:ea typeface="Open Sans"/>
                <a:cs typeface="Open Sans"/>
                <a:sym typeface="Open Sans"/>
              </a:rPr>
              <a:t>, whereas </a:t>
            </a:r>
            <a:r>
              <a:rPr i="1" lang="en-US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TCP is optimized for long-lived connections and bulk data transfers</a:t>
            </a:r>
            <a:r>
              <a:rPr i="1" lang="en-US" sz="2400">
                <a:latin typeface="Open Sans"/>
                <a:ea typeface="Open Sans"/>
                <a:cs typeface="Open Sans"/>
                <a:sym typeface="Open Sans"/>
              </a:rPr>
              <a:t>. Network roundtrip time is the limiting factor in TCP throughput and performance in most cases. Consequently, </a:t>
            </a:r>
            <a:r>
              <a:rPr b="1"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latency is the performance bottleneck for HTTP</a:t>
            </a:r>
            <a:r>
              <a:rPr i="1" lang="en-US" sz="2400">
                <a:latin typeface="Open Sans"/>
                <a:ea typeface="Open Sans"/>
                <a:cs typeface="Open Sans"/>
                <a:sym typeface="Open Sans"/>
              </a:rPr>
              <a:t> and most web applications delivered over it.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/>
        </p:nvSpPr>
        <p:spPr>
          <a:xfrm>
            <a:off x="1147475" y="6367711"/>
            <a:ext cx="547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2300"/>
              </a:spcBef>
              <a:spcAft>
                <a:spcPts val="800"/>
              </a:spcAft>
              <a:buNone/>
            </a:pPr>
            <a:r>
              <a:rPr lang="en-US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Speed, performance and human perception</a:t>
            </a:r>
          </a:p>
        </p:txBody>
      </p:sp>
      <p:pic>
        <p:nvPicPr>
          <p:cNvPr id="463" name="Shape 4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25" y="773550"/>
            <a:ext cx="6975800" cy="60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 txBox="1"/>
          <p:nvPr>
            <p:ph type="title"/>
          </p:nvPr>
        </p:nvSpPr>
        <p:spPr>
          <a:xfrm>
            <a:off x="446641" y="460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“Connection view” tells the story...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8162075" y="900875"/>
            <a:ext cx="33972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30 connections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DNS lookups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TCP handshakes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…</a:t>
            </a:r>
            <a:br>
              <a:rPr lang="en-US" sz="1800"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18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Blue: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download time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US" sz="18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We’re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18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not BW limited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, we’re literally idling, waiting on the network to deliver resources.</a:t>
            </a:r>
          </a:p>
        </p:txBody>
      </p:sp>
      <p:sp>
        <p:nvSpPr>
          <p:cNvPr id="466" name="Shape 466"/>
          <p:cNvSpPr/>
          <p:nvPr/>
        </p:nvSpPr>
        <p:spPr>
          <a:xfrm>
            <a:off x="7906312" y="6042200"/>
            <a:ext cx="542699" cy="401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 txBox="1"/>
          <p:nvPr/>
        </p:nvSpPr>
        <p:spPr>
          <a:xfrm>
            <a:off x="8720975" y="6008750"/>
            <a:ext cx="22794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Mystery solved...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/>
        </p:nvSpPr>
        <p:spPr>
          <a:xfrm>
            <a:off x="824800" y="694125"/>
            <a:ext cx="8028900" cy="5225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Upgrade to Linux 3.2+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Increases cwnd to 10!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Proportional rate reduction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Disable “slow-start after idle”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Ensure TCP window scaling is enabled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Re-use established TCP connections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HTTP keepalive (default on HTTP 1.1)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Position servers closer to the user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Lower RTTs! Use a CDN.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Compress transferred data</a:t>
            </a:r>
          </a:p>
        </p:txBody>
      </p:sp>
      <p:sp>
        <p:nvSpPr>
          <p:cNvPr id="474" name="Shape 474"/>
          <p:cNvSpPr txBox="1"/>
          <p:nvPr/>
        </p:nvSpPr>
        <p:spPr>
          <a:xfrm>
            <a:off x="1226475" y="6382050"/>
            <a:ext cx="5166300" cy="29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Optimizing for TCP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(Chapter 2)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ctrTitle"/>
          </p:nvPr>
        </p:nvSpPr>
        <p:spPr>
          <a:xfrm>
            <a:off x="1392512" y="2565044"/>
            <a:ext cx="10194600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Now let’s make it secure...</a:t>
            </a:r>
          </a:p>
        </p:txBody>
      </p:sp>
      <p:sp>
        <p:nvSpPr>
          <p:cNvPr id="480" name="Shape 480"/>
          <p:cNvSpPr txBox="1"/>
          <p:nvPr>
            <p:ph idx="1" type="subTitle"/>
          </p:nvPr>
        </p:nvSpPr>
        <p:spPr>
          <a:xfrm>
            <a:off x="1392511" y="4042207"/>
            <a:ext cx="101946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TLS is an unoptimized frontier for most sites!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ctrTitle"/>
          </p:nvPr>
        </p:nvSpPr>
        <p:spPr>
          <a:xfrm>
            <a:off x="1392512" y="2565044"/>
            <a:ext cx="10194600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Web performance this, …, that ...</a:t>
            </a:r>
          </a:p>
        </p:txBody>
      </p:sp>
      <p:sp>
        <p:nvSpPr>
          <p:cNvPr id="247" name="Shape 247"/>
          <p:cNvSpPr txBox="1"/>
          <p:nvPr>
            <p:ph idx="1" type="subTitle"/>
          </p:nvPr>
        </p:nvSpPr>
        <p:spPr>
          <a:xfrm>
            <a:off x="1392511" y="4042207"/>
            <a:ext cx="101946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Networks will just get faster and all of our problems will go away. Right? 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1392500" y="6005400"/>
            <a:ext cx="3160200" cy="66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i="1" lang="en-US" sz="1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… sadly, nope.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SYN, SYN-ACK, ACK, … ClientHello, ServerHello, ...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Transport Layer Security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4)</a:t>
            </a:r>
          </a:p>
        </p:txBody>
      </p:sp>
      <p:sp>
        <p:nvSpPr>
          <p:cNvPr id="487" name="Shape 487"/>
          <p:cNvSpPr txBox="1"/>
          <p:nvPr/>
        </p:nvSpPr>
        <p:spPr>
          <a:xfrm>
            <a:off x="824900" y="5090425"/>
            <a:ext cx="4786499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8" name="Shape 488"/>
          <p:cNvSpPr txBox="1"/>
          <p:nvPr/>
        </p:nvSpPr>
        <p:spPr>
          <a:xfrm>
            <a:off x="7874600" y="1268175"/>
            <a:ext cx="3643200" cy="281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First, TCP handshake RTT!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Then…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ClientHello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ServerHello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ChangeCipher (client)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ChangeCipher (server)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18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3 RTTs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to establish tunnel!</a:t>
            </a:r>
          </a:p>
        </p:txBody>
      </p:sp>
      <p:pic>
        <p:nvPicPr>
          <p:cNvPr id="489" name="Shape 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75" y="1058975"/>
            <a:ext cx="6527825" cy="49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Shape 490"/>
          <p:cNvSpPr txBox="1"/>
          <p:nvPr/>
        </p:nvSpPr>
        <p:spPr>
          <a:xfrm>
            <a:off x="8084550" y="4086675"/>
            <a:ext cx="3494699" cy="2138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might want to consider re-using TLS connections! </a:t>
            </a:r>
            <a:br>
              <a:rPr i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i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Just saying...</a:t>
            </a:r>
          </a:p>
        </p:txBody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Session resumption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removes one RTT!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824900" y="5090425"/>
            <a:ext cx="4786499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8" name="Shape 498"/>
          <p:cNvSpPr txBox="1"/>
          <p:nvPr/>
        </p:nvSpPr>
        <p:spPr>
          <a:xfrm>
            <a:off x="7874600" y="1268175"/>
            <a:ext cx="4238100" cy="4411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Session Identifier (old)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Client sends session ID.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Session Ticket (new)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“Client cookie”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Verify that your server (at least) supports session ticket resumption.</a:t>
            </a:r>
            <a:br>
              <a:rPr i="1" lang="en-US" sz="2000">
                <a:latin typeface="Open Sans"/>
                <a:ea typeface="Open Sans"/>
                <a:cs typeface="Open Sans"/>
                <a:sym typeface="Open Sans"/>
              </a:rPr>
            </a:br>
            <a:br>
              <a:rPr i="1" lang="en-US" sz="2000">
                <a:latin typeface="Open Sans"/>
                <a:ea typeface="Open Sans"/>
                <a:cs typeface="Open Sans"/>
                <a:sym typeface="Open Sans"/>
              </a:rPr>
            </a:br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00" y="1344225"/>
            <a:ext cx="6557025" cy="42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Transport Layer Security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4)</a:t>
            </a:r>
          </a:p>
        </p:txBody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“Early termination”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is a big win for TLS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824900" y="5090425"/>
            <a:ext cx="4786499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 txBox="1"/>
          <p:nvPr/>
        </p:nvSpPr>
        <p:spPr>
          <a:xfrm>
            <a:off x="6450125" y="1641900"/>
            <a:ext cx="5616299" cy="33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Nearby edge server terminates TCP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TLS negotiation is with the edge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Applicable for static </a:t>
            </a: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dynamic content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Edge then routes to origin...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Open Sans"/>
              <a:buChar char="○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Via a “warm” connection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Early termination helps non-encrypted traffic also, but it is especially useful for accelerating TLS connections!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Transport Layer Security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4)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525" y="1565700"/>
            <a:ext cx="5616299" cy="35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Shape 511"/>
          <p:cNvSpPr txBox="1"/>
          <p:nvPr/>
        </p:nvSpPr>
        <p:spPr>
          <a:xfrm>
            <a:off x="737725" y="5459400"/>
            <a:ext cx="9881999" cy="58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* Talk to your CDN provider, or, you can roll your own.. Spin up some “cloud servers” and you’re in business.</a:t>
            </a:r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/>
        </p:nvSpPr>
        <p:spPr>
          <a:xfrm>
            <a:off x="824800" y="281225"/>
            <a:ext cx="9807000" cy="61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Start by optimizing TCP!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IW10, proportional rate reduction, ...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Upgrade to latest OpenSSL libraries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Big performance difference (try, $&gt; openssl speed rsa)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Enable TLS resumption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Session Tickets, Session Identifiers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Optimize TLS record size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Reduce to single network segment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And a lot more...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Disable TLS compression (attack vector)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Configure SNI support (please!)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Configure OSCP stapling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HSTS to avoid costly HTTPS redirects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1226475" y="6382050"/>
            <a:ext cx="5166300" cy="29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TLS Performance Checklist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(Chapter 4)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>
            <p:ph type="ctrTitle"/>
          </p:nvPr>
        </p:nvSpPr>
        <p:spPr>
          <a:xfrm>
            <a:off x="1392512" y="2565044"/>
            <a:ext cx="10194600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Measuring network performance</a:t>
            </a:r>
          </a:p>
        </p:txBody>
      </p:sp>
      <p:sp>
        <p:nvSpPr>
          <p:cNvPr id="524" name="Shape 524"/>
          <p:cNvSpPr txBox="1"/>
          <p:nvPr>
            <p:ph idx="1" type="subTitle"/>
          </p:nvPr>
        </p:nvSpPr>
        <p:spPr>
          <a:xfrm>
            <a:off x="1392511" y="4042207"/>
            <a:ext cx="101946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Gathering data from real users, on real networks, with real devices...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Navigation Timing (W3C)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1186975" y="6379250"/>
            <a:ext cx="8351099" cy="3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Synthetic and Real-User Performance Measurement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(Chapter 10)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489" y="954537"/>
            <a:ext cx="8735586" cy="521529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Shape 532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Navigation Timing (W3C)</a:t>
            </a:r>
          </a:p>
        </p:txBody>
      </p:sp>
      <p:pic>
        <p:nvPicPr>
          <p:cNvPr id="538" name="Shape 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41" y="773537"/>
            <a:ext cx="9128620" cy="561902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Shape 539"/>
          <p:cNvSpPr txBox="1"/>
          <p:nvPr/>
        </p:nvSpPr>
        <p:spPr>
          <a:xfrm>
            <a:off x="1186975" y="6379250"/>
            <a:ext cx="8351099" cy="3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Synthetic and Real-User Performance Measurement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(Chapter 10)</a:t>
            </a:r>
          </a:p>
        </p:txBody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911307" cy="686961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Shape 546"/>
          <p:cNvSpPr txBox="1"/>
          <p:nvPr/>
        </p:nvSpPr>
        <p:spPr>
          <a:xfrm>
            <a:off x="9177325" y="583250"/>
            <a:ext cx="2475899" cy="3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Available in...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IE 9+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Firefox 7+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Chrome 6+</a:t>
            </a:r>
          </a:p>
          <a:p>
            <a:pPr indent="-342900" lvl="0" marL="45720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Android 4.0+</a:t>
            </a:r>
          </a:p>
        </p:txBody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@igrigorik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/>
        </p:nvSpPr>
        <p:spPr>
          <a:xfrm>
            <a:off x="716466" y="1258300"/>
            <a:ext cx="8648400" cy="1775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0066CC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&lt;script&gt;</a:t>
            </a:r>
            <a:b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  _gaq</a:t>
            </a:r>
            <a:r>
              <a:rPr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1800">
                <a:solidFill>
                  <a:srgbClr val="008A35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'_setAccount'</a:t>
            </a:r>
            <a:r>
              <a:rPr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800">
                <a:solidFill>
                  <a:srgbClr val="008A35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'UA-XXXX-X'</a:t>
            </a:r>
            <a:r>
              <a:rPr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b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  _gaq</a:t>
            </a:r>
            <a:r>
              <a:rPr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1800">
                <a:solidFill>
                  <a:srgbClr val="008A35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'_setSiteSpeedSampleRate'</a:t>
            </a:r>
            <a:r>
              <a:rPr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7F0000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1"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// #protip</a:t>
            </a:r>
            <a:b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  _gaq</a:t>
            </a:r>
            <a:r>
              <a:rPr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([</a:t>
            </a:r>
            <a:r>
              <a:rPr lang="en-US" sz="1800">
                <a:solidFill>
                  <a:srgbClr val="008A35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'_trackPageview'</a:t>
            </a:r>
            <a:r>
              <a:rPr lang="en-US" sz="1800">
                <a:solidFill>
                  <a:srgbClr val="7F7F7F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b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800"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800">
                <a:solidFill>
                  <a:srgbClr val="0066CC"/>
                </a:solidFill>
                <a:highlight>
                  <a:srgbClr val="F0F0F0"/>
                </a:highlight>
                <a:latin typeface="Consolas"/>
                <a:ea typeface="Consolas"/>
                <a:cs typeface="Consolas"/>
                <a:sym typeface="Consolas"/>
              </a:rPr>
              <a:t>&lt;/script&gt;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749175" y="3317750"/>
            <a:ext cx="8621400" cy="267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Google Analytics &gt; Content &gt; </a:t>
            </a:r>
            <a:r>
              <a:rPr b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Site Speed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Automagically collects this data for you - defaults to 1% sampling rate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Maximum sample is 10k visits/day</a:t>
            </a:r>
          </a:p>
          <a:p>
            <a:pPr indent="-3302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You can set custom sampling rate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-US" sz="1600">
                <a:latin typeface="Open Sans"/>
                <a:ea typeface="Open Sans"/>
                <a:cs typeface="Open Sans"/>
                <a:sym typeface="Open Sans"/>
              </a:rPr>
              <a:t>You have all the power of Google Analytics! Segments, conversion metrics, ...</a:t>
            </a:r>
          </a:p>
        </p:txBody>
      </p:sp>
      <p:sp>
        <p:nvSpPr>
          <p:cNvPr id="554" name="Shape 554"/>
          <p:cNvSpPr txBox="1"/>
          <p:nvPr>
            <p:ph idx="4294967295"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Real User Measurement (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RUM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) with Google Analytics</a:t>
            </a:r>
          </a:p>
        </p:txBody>
      </p:sp>
      <p:sp>
        <p:nvSpPr>
          <p:cNvPr id="555" name="Shape 555"/>
          <p:cNvSpPr txBox="1"/>
          <p:nvPr/>
        </p:nvSpPr>
        <p:spPr>
          <a:xfrm>
            <a:off x="1101550" y="6288800"/>
            <a:ext cx="3451799" cy="6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setSiteSpeedSampleRate</a:t>
            </a:r>
            <a:r>
              <a:rPr lang="en-US"/>
              <a:t> docs </a:t>
            </a:r>
          </a:p>
        </p:txBody>
      </p:sp>
      <p:sp>
        <p:nvSpPr>
          <p:cNvPr id="556" name="Shape 556"/>
          <p:cNvSpPr txBox="1"/>
          <p:nvPr>
            <p:ph idx="4294967295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@igrigorik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4294967295" type="title"/>
          </p:nvPr>
        </p:nvSpPr>
        <p:spPr>
          <a:xfrm>
            <a:off x="8641396" y="3861121"/>
            <a:ext cx="3109199" cy="1571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Full power of Google Analytics to </a:t>
            </a:r>
            <a:r>
              <a:rPr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segment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filter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compare</a:t>
            </a: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, ...</a:t>
            </a:r>
          </a:p>
        </p:txBody>
      </p:sp>
      <p:sp>
        <p:nvSpPr>
          <p:cNvPr id="562" name="Shape 562"/>
          <p:cNvSpPr txBox="1"/>
          <p:nvPr>
            <p:ph idx="4294967295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3"/>
              </a:rPr>
              <a:t>@igrigorik</a:t>
            </a:r>
          </a:p>
        </p:txBody>
      </p:sp>
      <p:pic>
        <p:nvPicPr>
          <p:cNvPr id="563" name="Shape 5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275" y="104775"/>
            <a:ext cx="8262541" cy="675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/>
        </p:nvSpPr>
        <p:spPr>
          <a:xfrm>
            <a:off x="1242897" y="64126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Speed is a feature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1)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425" y="210450"/>
            <a:ext cx="8653823" cy="453394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/>
          <p:nvPr>
            <p:ph idx="1" type="body"/>
          </p:nvPr>
        </p:nvSpPr>
        <p:spPr>
          <a:xfrm>
            <a:off x="609525" y="4924153"/>
            <a:ext cx="10969799" cy="1344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ISPs and carriers love to advertise bandwidth as “speed”.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i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ISP sells the “last mile” connection; ISP can’t guarantee end-to-end throughput.</a:t>
            </a:r>
            <a:br>
              <a:rPr i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Open Sans"/>
            </a:pP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When was the last time you saw an ISP advertise latency? Right, never...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/>
          <p:nvPr>
            <p:ph idx="4294967295" type="title"/>
          </p:nvPr>
        </p:nvSpPr>
        <p:spPr>
          <a:xfrm>
            <a:off x="7303940" y="2537067"/>
            <a:ext cx="4275299" cy="1523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i="1" lang="en-US" sz="2400">
                <a:latin typeface="Open Sans"/>
                <a:ea typeface="Open Sans"/>
                <a:cs typeface="Open Sans"/>
                <a:sym typeface="Open Sans"/>
              </a:rPr>
              <a:t>Head into the </a:t>
            </a:r>
            <a:r>
              <a:rPr i="1" lang="en-US" sz="2400">
                <a:latin typeface="Open Sans"/>
                <a:ea typeface="Open Sans"/>
                <a:cs typeface="Open Sans"/>
                <a:sym typeface="Open Sans"/>
              </a:rPr>
              <a:t>Technical</a:t>
            </a:r>
            <a:r>
              <a:rPr b="0" i="1" lang="en-US" sz="24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US" sz="2400">
                <a:latin typeface="Open Sans"/>
                <a:ea typeface="Open Sans"/>
                <a:cs typeface="Open Sans"/>
                <a:sym typeface="Open Sans"/>
              </a:rPr>
              <a:t>reports</a:t>
            </a:r>
            <a:r>
              <a:rPr b="0" i="1" lang="en-US" sz="2400">
                <a:latin typeface="Open Sans"/>
                <a:ea typeface="Open Sans"/>
                <a:cs typeface="Open Sans"/>
                <a:sym typeface="Open Sans"/>
              </a:rPr>
              <a:t> to see the histograms and distributions!</a:t>
            </a:r>
          </a:p>
        </p:txBody>
      </p:sp>
      <p:pic>
        <p:nvPicPr>
          <p:cNvPr id="569" name="Shape 5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700" y="1360591"/>
            <a:ext cx="6020545" cy="4506432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Shape 570"/>
          <p:cNvSpPr txBox="1"/>
          <p:nvPr>
            <p:ph idx="4294967295"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Averages are </a:t>
            </a:r>
            <a:r>
              <a:rPr lang="en-US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misleading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id="571" name="Shape 571"/>
          <p:cNvSpPr txBox="1"/>
          <p:nvPr>
            <p:ph idx="4294967295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@igrigorik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1186975" y="6379250"/>
            <a:ext cx="8351099" cy="3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Synthetic and Real-User Performance Measurement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(Chapter 10)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/>
          <p:nvPr/>
        </p:nvSpPr>
        <p:spPr>
          <a:xfrm>
            <a:off x="1047475" y="4286700"/>
            <a:ext cx="8612400" cy="158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Content &gt; Site Speed &gt; Page Timings &gt; </a:t>
            </a:r>
            <a:r>
              <a:rPr b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Performance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Bimodal response time distribution?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Theory: 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user cache </a:t>
            </a: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vs.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database cache </a:t>
            </a: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vs.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full recomput</a:t>
            </a: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8" name="Shape 578"/>
          <p:cNvSpPr txBox="1"/>
          <p:nvPr>
            <p:ph idx="4294967295"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Case study: igvita.com </a:t>
            </a:r>
            <a:r>
              <a:rPr lang="en-US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server response times</a:t>
            </a:r>
          </a:p>
        </p:txBody>
      </p:sp>
      <p:pic>
        <p:nvPicPr>
          <p:cNvPr id="579" name="Shape 5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50" y="1374500"/>
            <a:ext cx="75057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Shape 580"/>
          <p:cNvSpPr txBox="1"/>
          <p:nvPr/>
        </p:nvSpPr>
        <p:spPr>
          <a:xfrm>
            <a:off x="1186975" y="6379250"/>
            <a:ext cx="8351099" cy="37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Synthetic and Real-User Performance Measurement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(Chapter 10)</a:t>
            </a:r>
          </a:p>
        </p:txBody>
      </p:sp>
      <p:sp>
        <p:nvSpPr>
          <p:cNvPr id="581" name="Shape 581"/>
          <p:cNvSpPr txBox="1"/>
          <p:nvPr>
            <p:ph idx="4294967295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>
            <p:ph type="ctrTitle"/>
          </p:nvPr>
        </p:nvSpPr>
        <p:spPr>
          <a:xfrm>
            <a:off x="1392512" y="2565044"/>
            <a:ext cx="10194600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2G, 3G, 4G...</a:t>
            </a:r>
          </a:p>
        </p:txBody>
      </p:sp>
      <p:sp>
        <p:nvSpPr>
          <p:cNvPr id="587" name="Shape 587"/>
          <p:cNvSpPr txBox="1"/>
          <p:nvPr>
            <p:ph idx="1" type="subTitle"/>
          </p:nvPr>
        </p:nvSpPr>
        <p:spPr>
          <a:xfrm>
            <a:off x="1392511" y="4042207"/>
            <a:ext cx="101946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have </a:t>
            </a:r>
            <a:r>
              <a:rPr b="1"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fundamentally</a:t>
            </a:r>
            <a:r>
              <a:rPr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different architecture</a:t>
            </a:r>
            <a:r>
              <a:rPr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at the radio layer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1717525" y="4674713"/>
            <a:ext cx="9382199" cy="143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Arial"/>
              <a:buChar char="●"/>
            </a:pPr>
            <a:r>
              <a:rPr b="1" lang="en-US" sz="2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Control</a:t>
            </a:r>
            <a:r>
              <a:rPr lang="en-US" sz="2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over network performance </a:t>
            </a: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r>
              <a:rPr lang="en-US" sz="2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resource allocation</a:t>
            </a:r>
          </a:p>
          <a:p>
            <a:pPr indent="-3683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Arial"/>
              <a:buChar char="●"/>
            </a:pPr>
            <a:r>
              <a:rPr lang="en-US" sz="2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Ability to manage </a:t>
            </a:r>
            <a:r>
              <a:rPr b="1" lang="en-US" sz="22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10~100's of active devices</a:t>
            </a:r>
            <a:r>
              <a:rPr lang="en-US" sz="2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within single cell</a:t>
            </a:r>
          </a:p>
          <a:p>
            <a:pPr indent="-3683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Arial"/>
              <a:buChar char="●"/>
            </a:pPr>
            <a:r>
              <a:rPr lang="en-US" sz="2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Coverage of much larger area</a:t>
            </a:r>
          </a:p>
        </p:txBody>
      </p:sp>
      <p:sp>
        <p:nvSpPr>
          <p:cNvPr id="593" name="Shape 593"/>
          <p:cNvSpPr txBox="1"/>
          <p:nvPr>
            <p:ph type="title"/>
          </p:nvPr>
        </p:nvSpPr>
        <p:spPr>
          <a:xfrm>
            <a:off x="609441" y="2746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criteria #1: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"Stable" performance + scalability</a:t>
            </a:r>
          </a:p>
        </p:txBody>
      </p:sp>
      <p:pic>
        <p:nvPicPr>
          <p:cNvPr id="594" name="Shape 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325" y="2501789"/>
            <a:ext cx="1522007" cy="152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Shape 5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100" y="1770244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Shape 5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100" y="2192808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Shape 5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775" y="1983092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Shape 5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325" y="1471435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Shape 5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325" y="1894000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Shape 6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000" y="1684284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Shape 6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175" y="1473002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Shape 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175" y="1895566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Shape 6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850" y="1685851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025" y="1895566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5025" y="2318130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Shape 6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3700" y="2108415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0100" y="3051510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0100" y="3474075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775" y="3264359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100" y="3051510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Shape 6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100" y="3474075"/>
            <a:ext cx="422564" cy="42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Shape 6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775" y="3264359"/>
            <a:ext cx="422564" cy="422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1812150" y="5001388"/>
            <a:ext cx="9271800" cy="1109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rgbClr val="F3F3F3"/>
              </a:buClr>
              <a:buSzPct val="100000"/>
              <a:buFont typeface="Arial"/>
              <a:buChar char="●"/>
            </a:pPr>
            <a:r>
              <a:rPr lang="en-US" sz="2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Radio is the </a:t>
            </a:r>
            <a:r>
              <a:rPr b="1" lang="en-US" sz="2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second most expensive</a:t>
            </a:r>
            <a:r>
              <a:rPr lang="en-US" sz="2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 component (after screen)</a:t>
            </a:r>
          </a:p>
          <a:p>
            <a:pPr indent="-368300" lvl="0" marL="457200">
              <a:spcBef>
                <a:spcPts val="0"/>
              </a:spcBef>
              <a:buClr>
                <a:srgbClr val="F3F3F3"/>
              </a:buClr>
              <a:buSzPct val="100000"/>
              <a:buFont typeface="Arial"/>
              <a:buChar char="●"/>
            </a:pPr>
            <a:r>
              <a:rPr lang="en-US" sz="22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Limited amount of available energy (as you are well aware)</a:t>
            </a:r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425" y="1333562"/>
            <a:ext cx="6019800" cy="34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Shape 619"/>
          <p:cNvSpPr txBox="1"/>
          <p:nvPr>
            <p:ph type="title"/>
          </p:nvPr>
        </p:nvSpPr>
        <p:spPr>
          <a:xfrm>
            <a:off x="609441" y="2746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criteria #2: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Battery life optimization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idx="4294967295" type="title"/>
          </p:nvPr>
        </p:nvSpPr>
        <p:spPr>
          <a:xfrm>
            <a:off x="1351991" y="1026237"/>
            <a:ext cx="103655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Design criteria #1: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"Stable" performance + scalability</a:t>
            </a:r>
          </a:p>
        </p:txBody>
      </p:sp>
      <p:sp>
        <p:nvSpPr>
          <p:cNvPr id="625" name="Shape 625"/>
          <p:cNvSpPr txBox="1"/>
          <p:nvPr>
            <p:ph idx="4294967295" type="title"/>
          </p:nvPr>
        </p:nvSpPr>
        <p:spPr>
          <a:xfrm>
            <a:off x="1351991" y="2772412"/>
            <a:ext cx="9597900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Design criteria #2:</a:t>
            </a:r>
            <a:r>
              <a:rPr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Maximize battery life</a:t>
            </a:r>
          </a:p>
        </p:txBody>
      </p:sp>
      <p:sp>
        <p:nvSpPr>
          <p:cNvPr id="626" name="Shape 626"/>
          <p:cNvSpPr/>
          <p:nvPr/>
        </p:nvSpPr>
        <p:spPr>
          <a:xfrm>
            <a:off x="2617050" y="1992225"/>
            <a:ext cx="742500" cy="742500"/>
          </a:xfrm>
          <a:prstGeom prst="mathPlus">
            <a:avLst>
              <a:gd fmla="val 23520" name="adj1"/>
            </a:avLst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2580750" y="3734675"/>
            <a:ext cx="815099" cy="815099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8" name="Shape 628"/>
          <p:cNvSpPr txBox="1"/>
          <p:nvPr>
            <p:ph idx="4294967295" type="title"/>
          </p:nvPr>
        </p:nvSpPr>
        <p:spPr>
          <a:xfrm>
            <a:off x="1351991" y="4807487"/>
            <a:ext cx="9597900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Radio Resource Controller (RRC)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>
            <p:ph type="title"/>
          </p:nvPr>
        </p:nvSpPr>
        <p:spPr>
          <a:xfrm>
            <a:off x="609441" y="2746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Radio Resource Controller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609441" y="1447900"/>
            <a:ext cx="6176700" cy="3714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</a:pPr>
            <a:r>
              <a:rPr b="1" lang="en-US" sz="2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Phone:</a:t>
            </a:r>
            <a:r>
              <a:rPr b="1"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Hi, I want to transmit data, </a:t>
            </a:r>
            <a:r>
              <a:rPr i="1"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please?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</a:pPr>
            <a:r>
              <a:rPr b="1" lang="en-US" sz="2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RRC:</a:t>
            </a:r>
            <a:r>
              <a:rPr b="1"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OK.</a:t>
            </a:r>
            <a:r>
              <a:rPr b="1"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indent="-355600" lvl="2" marL="1371600" rtl="0">
              <a:lnSpc>
                <a:spcPct val="115000"/>
              </a:lnSpc>
              <a:spcBef>
                <a:spcPts val="0"/>
              </a:spcBef>
              <a:buSzPct val="111111"/>
              <a:buFont typeface="Open Sans"/>
            </a:pPr>
            <a:r>
              <a:rPr lang="en-US" sz="18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Transmit in [x-y] timeslots</a:t>
            </a:r>
          </a:p>
          <a:p>
            <a:pPr indent="-355600" lvl="2" marL="1371600" rtl="0">
              <a:lnSpc>
                <a:spcPct val="115000"/>
              </a:lnSpc>
              <a:spcBef>
                <a:spcPts val="0"/>
              </a:spcBef>
              <a:buSzPct val="111111"/>
              <a:buFont typeface="Open Sans"/>
            </a:pPr>
            <a:r>
              <a:rPr lang="en-US" sz="18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Transmit with Z power</a:t>
            </a:r>
          </a:p>
          <a:p>
            <a:pPr indent="-355600" lvl="2" marL="1371600" rtl="0">
              <a:lnSpc>
                <a:spcPct val="115000"/>
              </a:lnSpc>
              <a:spcBef>
                <a:spcPts val="0"/>
              </a:spcBef>
              <a:buSzPct val="111111"/>
              <a:buFont typeface="Open Sans"/>
            </a:pPr>
            <a:r>
              <a:rPr lang="en-US" sz="18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Transmit with Q modulation</a:t>
            </a:r>
            <a:br>
              <a:rPr lang="en-US" sz="18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16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           ... (some time later) ...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600">
              <a:solidFill>
                <a:srgbClr val="4D4D4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Arial"/>
              <a:buChar char="●"/>
            </a:pPr>
            <a:r>
              <a:rPr b="1" lang="en-US" sz="2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RRC:</a:t>
            </a:r>
            <a:r>
              <a:rPr b="1"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Go into low power state.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35" name="Shape 6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825" y="1613312"/>
            <a:ext cx="1567288" cy="1567288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Shape 636"/>
          <p:cNvSpPr/>
          <p:nvPr/>
        </p:nvSpPr>
        <p:spPr>
          <a:xfrm>
            <a:off x="7516125" y="3097000"/>
            <a:ext cx="1122900" cy="41669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RRC</a:t>
            </a:r>
          </a:p>
        </p:txBody>
      </p:sp>
      <p:pic>
        <p:nvPicPr>
          <p:cNvPr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3656" y="2865415"/>
            <a:ext cx="879868" cy="879868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Shape 638"/>
          <p:cNvSpPr/>
          <p:nvPr/>
        </p:nvSpPr>
        <p:spPr>
          <a:xfrm>
            <a:off x="8999756" y="3160450"/>
            <a:ext cx="1113900" cy="289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9" name="Shape 639"/>
          <p:cNvSpPr txBox="1"/>
          <p:nvPr/>
        </p:nvSpPr>
        <p:spPr>
          <a:xfrm>
            <a:off x="7313825" y="4198300"/>
            <a:ext cx="4229100" cy="143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-US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All </a:t>
            </a:r>
            <a:r>
              <a:rPr b="1" i="1" lang="en-US" sz="2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communication and power management is centralized </a:t>
            </a: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and managed by the RRC.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1074375" y="6432650"/>
            <a:ext cx="7471200" cy="29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Mobile Networks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7)</a:t>
            </a:r>
          </a:p>
        </p:txBody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@igrigorik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Shape 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990" y="4301490"/>
            <a:ext cx="879868" cy="879868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Shape 647"/>
          <p:cNvSpPr txBox="1"/>
          <p:nvPr>
            <p:ph type="title"/>
          </p:nvPr>
        </p:nvSpPr>
        <p:spPr>
          <a:xfrm>
            <a:off x="609441" y="2746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Control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and</a:t>
            </a: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User-plane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latencies</a:t>
            </a:r>
          </a:p>
        </p:txBody>
      </p:sp>
      <p:pic>
        <p:nvPicPr>
          <p:cNvPr id="648" name="Shape 6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175" y="1260062"/>
            <a:ext cx="1567288" cy="1567288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Shape 649"/>
          <p:cNvSpPr/>
          <p:nvPr/>
        </p:nvSpPr>
        <p:spPr>
          <a:xfrm>
            <a:off x="2233475" y="2743750"/>
            <a:ext cx="1122900" cy="41669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RRC</a:t>
            </a:r>
          </a:p>
        </p:txBody>
      </p:sp>
      <p:sp>
        <p:nvSpPr>
          <p:cNvPr id="650" name="Shape 650"/>
          <p:cNvSpPr/>
          <p:nvPr/>
        </p:nvSpPr>
        <p:spPr>
          <a:xfrm>
            <a:off x="2031175" y="3240075"/>
            <a:ext cx="549515" cy="1495418"/>
          </a:xfrm>
          <a:custGeom>
            <a:pathLst>
              <a:path extrusionOk="0" h="59342" w="20558">
                <a:moveTo>
                  <a:pt x="20558" y="59342"/>
                </a:moveTo>
                <a:cubicBezTo>
                  <a:pt x="17234" y="55148"/>
                  <a:pt x="3150" y="44071"/>
                  <a:pt x="619" y="34181"/>
                </a:cubicBezTo>
                <a:cubicBezTo>
                  <a:pt x="-1912" y="24290"/>
                  <a:pt x="4575" y="5696"/>
                  <a:pt x="5367" y="0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lg" w="lg" type="none"/>
            <a:tailEnd len="lg" w="lg" type="triangle"/>
          </a:ln>
        </p:spPr>
      </p:sp>
      <p:sp>
        <p:nvSpPr>
          <p:cNvPr id="651" name="Shape 651"/>
          <p:cNvSpPr txBox="1"/>
          <p:nvPr/>
        </p:nvSpPr>
        <p:spPr>
          <a:xfrm>
            <a:off x="249740" y="3809040"/>
            <a:ext cx="1567200" cy="56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1600">
                <a:latin typeface="Open Sans"/>
                <a:ea typeface="Open Sans"/>
                <a:cs typeface="Open Sans"/>
                <a:sym typeface="Open Sans"/>
              </a:rPr>
              <a:t>I want to </a:t>
            </a:r>
          </a:p>
          <a:p>
            <a:pPr lvl="0">
              <a:spcBef>
                <a:spcPts val="0"/>
              </a:spcBef>
              <a:buNone/>
            </a:pPr>
            <a:r>
              <a:rPr i="1" lang="en-US" sz="1600">
                <a:latin typeface="Open Sans"/>
                <a:ea typeface="Open Sans"/>
                <a:cs typeface="Open Sans"/>
                <a:sym typeface="Open Sans"/>
              </a:rPr>
              <a:t>send data!</a:t>
            </a:r>
          </a:p>
        </p:txBody>
      </p:sp>
      <p:sp>
        <p:nvSpPr>
          <p:cNvPr id="652" name="Shape 652"/>
          <p:cNvSpPr/>
          <p:nvPr/>
        </p:nvSpPr>
        <p:spPr>
          <a:xfrm>
            <a:off x="2403075" y="3216325"/>
            <a:ext cx="225500" cy="1222450"/>
          </a:xfrm>
          <a:custGeom>
            <a:pathLst>
              <a:path extrusionOk="0" h="48898" w="9020">
                <a:moveTo>
                  <a:pt x="0" y="0"/>
                </a:moveTo>
                <a:cubicBezTo>
                  <a:pt x="1186" y="3481"/>
                  <a:pt x="5617" y="12739"/>
                  <a:pt x="7121" y="20889"/>
                </a:cubicBezTo>
                <a:cubicBezTo>
                  <a:pt x="8624" y="29038"/>
                  <a:pt x="8703" y="44229"/>
                  <a:pt x="9020" y="48898"/>
                </a:cubicBezTo>
              </a:path>
            </a:pathLst>
          </a:custGeom>
          <a:noFill/>
          <a:ln cap="flat" cmpd="sng" w="38100">
            <a:solidFill>
              <a:srgbClr val="FF9900"/>
            </a:solidFill>
            <a:prstDash val="dash"/>
            <a:round/>
            <a:headEnd len="lg" w="lg" type="triangle"/>
            <a:tailEnd len="lg" w="lg" type="triangle"/>
          </a:ln>
        </p:spPr>
      </p:sp>
      <p:sp>
        <p:nvSpPr>
          <p:cNvPr id="653" name="Shape 653"/>
          <p:cNvSpPr/>
          <p:nvPr/>
        </p:nvSpPr>
        <p:spPr>
          <a:xfrm>
            <a:off x="1458600" y="3885990"/>
            <a:ext cx="415500" cy="415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  <p:sp>
        <p:nvSpPr>
          <p:cNvPr id="654" name="Shape 654"/>
          <p:cNvSpPr/>
          <p:nvPr/>
        </p:nvSpPr>
        <p:spPr>
          <a:xfrm>
            <a:off x="1612875" y="2744350"/>
            <a:ext cx="415500" cy="415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277377" y="2591200"/>
            <a:ext cx="1485899" cy="56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1600">
                <a:latin typeface="Open Sans"/>
                <a:ea typeface="Open Sans"/>
                <a:cs typeface="Open Sans"/>
                <a:sym typeface="Open Sans"/>
              </a:rPr>
              <a:t>1-X RTT</a:t>
            </a:r>
            <a:r>
              <a:rPr i="1" lang="en-US" sz="1600">
                <a:latin typeface="Open Sans"/>
                <a:ea typeface="Open Sans"/>
                <a:cs typeface="Open Sans"/>
                <a:sym typeface="Open Sans"/>
              </a:rPr>
              <a:t>'s of negotiations</a:t>
            </a:r>
          </a:p>
        </p:txBody>
      </p:sp>
      <p:cxnSp>
        <p:nvCxnSpPr>
          <p:cNvPr id="656" name="Shape 656"/>
          <p:cNvCxnSpPr>
            <a:stCxn id="649" idx="2"/>
            <a:endCxn id="657" idx="0"/>
          </p:cNvCxnSpPr>
          <p:nvPr/>
        </p:nvCxnSpPr>
        <p:spPr>
          <a:xfrm>
            <a:off x="2794925" y="3160449"/>
            <a:ext cx="4800" cy="14207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658" name="Shape 658"/>
          <p:cNvSpPr/>
          <p:nvPr/>
        </p:nvSpPr>
        <p:spPr>
          <a:xfrm flipH="1">
            <a:off x="3048947" y="3240075"/>
            <a:ext cx="549515" cy="1495418"/>
          </a:xfrm>
          <a:custGeom>
            <a:pathLst>
              <a:path extrusionOk="0" h="59342" w="20558">
                <a:moveTo>
                  <a:pt x="20558" y="59342"/>
                </a:moveTo>
                <a:cubicBezTo>
                  <a:pt x="17234" y="55148"/>
                  <a:pt x="3150" y="44071"/>
                  <a:pt x="619" y="34181"/>
                </a:cubicBezTo>
                <a:cubicBezTo>
                  <a:pt x="-1912" y="24290"/>
                  <a:pt x="4575" y="5696"/>
                  <a:pt x="5367" y="0"/>
                </a:cubicBezTo>
              </a:path>
            </a:pathLst>
          </a:custGeom>
          <a:noFill/>
          <a:ln cap="flat" cmpd="sng" w="38100">
            <a:solidFill>
              <a:schemeClr val="accent4"/>
            </a:solidFill>
            <a:prstDash val="solid"/>
            <a:round/>
            <a:headEnd len="lg" w="lg" type="none"/>
            <a:tailEnd len="lg" w="lg" type="triangle"/>
          </a:ln>
        </p:spPr>
      </p:sp>
      <p:cxnSp>
        <p:nvCxnSpPr>
          <p:cNvPr id="659" name="Shape 659"/>
          <p:cNvCxnSpPr>
            <a:stCxn id="657" idx="0"/>
            <a:endCxn id="657" idx="0"/>
          </p:cNvCxnSpPr>
          <p:nvPr/>
        </p:nvCxnSpPr>
        <p:spPr>
          <a:xfrm>
            <a:off x="2817225" y="5067800"/>
            <a:ext cx="0" cy="676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lg" w="lg" type="none"/>
            <a:tailEnd len="lg" w="lg" type="none"/>
          </a:ln>
        </p:spPr>
      </p:cxnSp>
      <p:sp>
        <p:nvSpPr>
          <p:cNvPr id="660" name="Shape 660"/>
          <p:cNvSpPr/>
          <p:nvPr/>
        </p:nvSpPr>
        <p:spPr>
          <a:xfrm>
            <a:off x="3771050" y="3780034"/>
            <a:ext cx="415500" cy="415500"/>
          </a:xfrm>
          <a:prstGeom prst="ellipse">
            <a:avLst/>
          </a:prstGeom>
          <a:solidFill>
            <a:srgbClr val="FFFFFF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4251750" y="3703084"/>
            <a:ext cx="1302900" cy="569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1600">
                <a:latin typeface="Open Sans"/>
                <a:ea typeface="Open Sans"/>
                <a:cs typeface="Open Sans"/>
                <a:sym typeface="Open Sans"/>
              </a:rPr>
              <a:t>Application data</a:t>
            </a:r>
          </a:p>
        </p:txBody>
      </p:sp>
      <p:sp>
        <p:nvSpPr>
          <p:cNvPr id="662" name="Shape 662"/>
          <p:cNvSpPr txBox="1"/>
          <p:nvPr/>
        </p:nvSpPr>
        <p:spPr>
          <a:xfrm>
            <a:off x="410175" y="5423850"/>
            <a:ext cx="21363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b="1" i="1" lang="en-US" sz="2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Control-plane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2958050" y="5423850"/>
            <a:ext cx="2041499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2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User-plane</a:t>
            </a:r>
          </a:p>
        </p:txBody>
      </p:sp>
      <p:graphicFrame>
        <p:nvGraphicFramePr>
          <p:cNvPr id="664" name="Shape 664"/>
          <p:cNvGraphicFramePr/>
          <p:nvPr/>
        </p:nvGraphicFramePr>
        <p:xfrm>
          <a:off x="5140375" y="45149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{A540D699-A305-48F9-96FD-05F862C51229}</a:tableStyleId>
              </a:tblPr>
              <a:tblGrid>
                <a:gridCol w="2788275"/>
                <a:gridCol w="1266200"/>
                <a:gridCol w="1271900"/>
                <a:gridCol w="1330125"/>
              </a:tblGrid>
              <a:tr h="238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</a:p>
                  </a:txBody>
                  <a:tcPr marT="38100" marB="38100" marR="38100" marL="381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LTE</a:t>
                      </a:r>
                    </a:p>
                  </a:txBody>
                  <a:tcPr marT="38100" marB="38100" marR="38100" marL="381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HSPA+</a:t>
                      </a:r>
                    </a:p>
                  </a:txBody>
                  <a:tcPr marT="38100" marB="38100" marR="38100" marL="381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9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3-3.5G</a:t>
                      </a:r>
                    </a:p>
                  </a:txBody>
                  <a:tcPr marT="38100" marB="38100" marR="38100" marL="381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2762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Idle to connected latency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 100 ms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 100 ms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 2500 ms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4CCCC"/>
                    </a:solidFill>
                  </a:tcPr>
                </a:tc>
              </a:tr>
              <a:tr h="2762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User-plane latency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 5 ms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 10 ms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7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&lt; 50 ms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665" name="Shape 665"/>
          <p:cNvSpPr txBox="1"/>
          <p:nvPr/>
        </p:nvSpPr>
        <p:spPr>
          <a:xfrm>
            <a:off x="4660589" y="1508656"/>
            <a:ext cx="7451999" cy="18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There is a 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one time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cost for </a:t>
            </a:r>
            <a:r>
              <a:rPr b="1" lang="en-US" sz="2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control-plane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negotiation</a:t>
            </a:r>
            <a:br>
              <a:rPr lang="en-US" sz="2000"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3556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b="1" lang="en-US" sz="20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User-plane 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latency is the </a:t>
            </a: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one-way</a:t>
            </a: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 latency between packet availability in the device and packet at the base station </a:t>
            </a:r>
          </a:p>
        </p:txBody>
      </p:sp>
      <p:sp>
        <p:nvSpPr>
          <p:cNvPr id="666" name="Shape 666"/>
          <p:cNvSpPr txBox="1"/>
          <p:nvPr/>
        </p:nvSpPr>
        <p:spPr>
          <a:xfrm>
            <a:off x="1170200" y="6385175"/>
            <a:ext cx="6379199" cy="30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Same process happens for incoming data, just reverse steps 1 and 2</a:t>
            </a:r>
          </a:p>
        </p:txBody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/>
        </p:nvSpPr>
        <p:spPr>
          <a:xfrm>
            <a:off x="612647" y="378137"/>
            <a:ext cx="107583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Anticipate </a:t>
            </a:r>
            <a:r>
              <a:rPr b="1" lang="en-US" sz="3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RRC latency</a:t>
            </a:r>
            <a:r>
              <a:rPr b="1"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sp>
        <p:nvSpPr>
          <p:cNvPr id="673" name="Shape 673"/>
          <p:cNvSpPr/>
          <p:nvPr/>
        </p:nvSpPr>
        <p:spPr>
          <a:xfrm>
            <a:off x="906649" y="3852437"/>
            <a:ext cx="10584599" cy="2420700"/>
          </a:xfrm>
          <a:prstGeom prst="roundRect">
            <a:avLst>
              <a:gd fmla="val 17213" name="adj"/>
            </a:avLst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Plan for "first packet" delay 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100's to 1000's of milliseconds of delay for first packet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Adjust UX accordingly!</a:t>
            </a:r>
            <a:br>
              <a:rPr i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Much of the "variability" is explained by RRC delays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 can't predict it, but assume you will incur it</a:t>
            </a:r>
          </a:p>
        </p:txBody>
      </p:sp>
      <p:graphicFrame>
        <p:nvGraphicFramePr>
          <p:cNvPr id="674" name="Shape 674"/>
          <p:cNvGraphicFramePr/>
          <p:nvPr/>
        </p:nvGraphicFramePr>
        <p:xfrm>
          <a:off x="1338897" y="1544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{A3B94641-B48C-490D-8344-48C1B3639984}</a:tableStyleId>
              </a:tblPr>
              <a:tblGrid>
                <a:gridCol w="2881800"/>
                <a:gridCol w="1572450"/>
                <a:gridCol w="15724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HSPA</a:t>
                      </a:r>
                      <a:br>
                        <a:rPr b="1" lang="en-US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i="1" lang="en-US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(200 ms RTT)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HSPA+ / LTE</a:t>
                      </a:r>
                      <a:br>
                        <a:rPr b="1" lang="en-US" sz="15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i="1" lang="en-US" sz="13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(80 ms RTT)</a:t>
                      </a:r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b="1" lang="en-US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Control plane</a:t>
                      </a:r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(200-2500 ms)</a:t>
                      </a:r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(50-100 ms)</a:t>
                      </a:r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DNS lookup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200 ms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 sz="14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 ms</a:t>
                      </a: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</a:t>
                      </a:r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 sz="1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...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675" name="Shape 675"/>
          <p:cNvGrpSpPr/>
          <p:nvPr/>
        </p:nvGrpSpPr>
        <p:grpSpPr>
          <a:xfrm>
            <a:off x="7885850" y="1468575"/>
            <a:ext cx="2250300" cy="2030268"/>
            <a:chOff x="7885850" y="1544775"/>
            <a:chExt cx="2250300" cy="2030268"/>
          </a:xfrm>
        </p:grpSpPr>
        <p:sp>
          <p:nvSpPr>
            <p:cNvPr id="676" name="Shape 676"/>
            <p:cNvSpPr/>
            <p:nvPr/>
          </p:nvSpPr>
          <p:spPr>
            <a:xfrm rot="-5400000">
              <a:off x="7799449" y="2265825"/>
              <a:ext cx="702900" cy="530099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677" name="Shape 677"/>
            <p:cNvGrpSpPr/>
            <p:nvPr/>
          </p:nvGrpSpPr>
          <p:grpSpPr>
            <a:xfrm>
              <a:off x="8659775" y="1544775"/>
              <a:ext cx="1476375" cy="2030268"/>
              <a:chOff x="8659775" y="1544775"/>
              <a:chExt cx="1476375" cy="2030268"/>
            </a:xfrm>
          </p:grpSpPr>
          <p:sp>
            <p:nvSpPr>
              <p:cNvPr id="678" name="Shape 678"/>
              <p:cNvSpPr/>
              <p:nvPr/>
            </p:nvSpPr>
            <p:spPr>
              <a:xfrm>
                <a:off x="8860850" y="3158344"/>
                <a:ext cx="1122900" cy="416699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-US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RRC</a:t>
                </a:r>
              </a:p>
            </p:txBody>
          </p:sp>
          <p:pic>
            <p:nvPicPr>
              <p:cNvPr id="679" name="Shape 6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8659775" y="1544775"/>
                <a:ext cx="1476375" cy="1581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type="title"/>
          </p:nvPr>
        </p:nvSpPr>
        <p:spPr>
          <a:xfrm>
            <a:off x="609441" y="2746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Watch those </a:t>
            </a:r>
            <a:r>
              <a:rPr lang="en-US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energy tails!</a:t>
            </a:r>
          </a:p>
        </p:txBody>
      </p:sp>
      <p:sp>
        <p:nvSpPr>
          <p:cNvPr id="685" name="Shape 685"/>
          <p:cNvSpPr txBox="1"/>
          <p:nvPr/>
        </p:nvSpPr>
        <p:spPr>
          <a:xfrm>
            <a:off x="1340200" y="3672300"/>
            <a:ext cx="18276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1800">
                <a:latin typeface="Open Sans"/>
                <a:ea typeface="Open Sans"/>
                <a:cs typeface="Open Sans"/>
                <a:sym typeface="Open Sans"/>
              </a:rPr>
              <a:t>Wasted energy</a:t>
            </a:r>
          </a:p>
        </p:txBody>
      </p:sp>
      <p:pic>
        <p:nvPicPr>
          <p:cNvPr id="686" name="Shape 6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500" y="1161225"/>
            <a:ext cx="7533506" cy="2136929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Shape 687"/>
          <p:cNvSpPr txBox="1"/>
          <p:nvPr/>
        </p:nvSpPr>
        <p:spPr>
          <a:xfrm>
            <a:off x="7718001" y="1238637"/>
            <a:ext cx="4130699" cy="19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b="1" lang="en-US" sz="2400">
                <a:latin typeface="Open Sans"/>
                <a:ea typeface="Open Sans"/>
                <a:cs typeface="Open Sans"/>
                <a:sym typeface="Open Sans"/>
              </a:rPr>
              <a:t>  3G state machine</a:t>
            </a:r>
            <a:br>
              <a:rPr b="1" lang="en-US" sz="2400"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368300" lvl="1" marL="914400" rtl="0">
              <a:spcBef>
                <a:spcPts val="0"/>
              </a:spcBef>
              <a:buSzPct val="100000"/>
              <a:buFont typeface="Courier New"/>
              <a:buChar char="o"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DCH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= Active</a:t>
            </a:r>
          </a:p>
          <a:p>
            <a:pPr indent="-368300" lvl="1" marL="914400" rtl="0">
              <a:spcBef>
                <a:spcPts val="0"/>
              </a:spcBef>
              <a:buSzPct val="100000"/>
              <a:buFont typeface="Courier New"/>
              <a:buChar char="o"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FACH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 = Low power</a:t>
            </a:r>
          </a:p>
          <a:p>
            <a:pPr indent="-368300" lvl="1" marL="914400">
              <a:spcBef>
                <a:spcPts val="0"/>
              </a:spcBef>
              <a:buSzPct val="100000"/>
              <a:buFont typeface="Courier New"/>
              <a:buChar char="o"/>
            </a:pPr>
            <a:r>
              <a:rPr b="1" lang="en-US" sz="2200">
                <a:latin typeface="Open Sans"/>
                <a:ea typeface="Open Sans"/>
                <a:cs typeface="Open Sans"/>
                <a:sym typeface="Open Sans"/>
              </a:rPr>
              <a:t>IDLE </a:t>
            </a:r>
            <a:r>
              <a:rPr lang="en-US" sz="2200">
                <a:latin typeface="Open Sans"/>
                <a:ea typeface="Open Sans"/>
                <a:cs typeface="Open Sans"/>
                <a:sym typeface="Open Sans"/>
              </a:rPr>
              <a:t>= ...</a:t>
            </a:r>
          </a:p>
        </p:txBody>
      </p:sp>
      <p:sp>
        <p:nvSpPr>
          <p:cNvPr id="688" name="Shape 688"/>
          <p:cNvSpPr/>
          <p:nvPr/>
        </p:nvSpPr>
        <p:spPr>
          <a:xfrm>
            <a:off x="2005750" y="3185700"/>
            <a:ext cx="462900" cy="4866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9" name="Shape 689"/>
          <p:cNvSpPr txBox="1"/>
          <p:nvPr/>
        </p:nvSpPr>
        <p:spPr>
          <a:xfrm>
            <a:off x="1208900" y="4566150"/>
            <a:ext cx="93189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600">
                <a:latin typeface="Open Sans"/>
                <a:ea typeface="Open Sans"/>
                <a:cs typeface="Open Sans"/>
                <a:sym typeface="Open Sans"/>
              </a:rPr>
              <a:t>Every data</a:t>
            </a:r>
            <a:r>
              <a:rPr lang="en-US" sz="26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2600">
                <a:latin typeface="Open Sans"/>
                <a:ea typeface="Open Sans"/>
                <a:cs typeface="Open Sans"/>
                <a:sym typeface="Open Sans"/>
              </a:rPr>
              <a:t>transfer</a:t>
            </a:r>
            <a:r>
              <a:rPr lang="en-US" sz="2600">
                <a:latin typeface="Open Sans"/>
                <a:ea typeface="Open Sans"/>
                <a:cs typeface="Open Sans"/>
                <a:sym typeface="Open Sans"/>
              </a:rPr>
              <a:t>, both big and small, will:</a:t>
            </a:r>
          </a:p>
          <a:p>
            <a:pPr indent="-3937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US" sz="2600">
                <a:latin typeface="Open Sans"/>
                <a:ea typeface="Open Sans"/>
                <a:cs typeface="Open Sans"/>
                <a:sym typeface="Open Sans"/>
              </a:rPr>
              <a:t>cycle radio into high power</a:t>
            </a:r>
          </a:p>
          <a:p>
            <a:pPr indent="-3937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-US" sz="2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timer driven transition back to idle state</a:t>
            </a:r>
          </a:p>
        </p:txBody>
      </p:sp>
      <p:sp>
        <p:nvSpPr>
          <p:cNvPr id="690" name="Shape 690"/>
          <p:cNvSpPr txBox="1"/>
          <p:nvPr/>
        </p:nvSpPr>
        <p:spPr>
          <a:xfrm>
            <a:off x="1074375" y="6432650"/>
            <a:ext cx="7471200" cy="29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Mobile Networks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7)</a:t>
            </a:r>
          </a:p>
        </p:txBody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1242897" y="64126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Speed is a feature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1)</a:t>
            </a:r>
          </a:p>
        </p:txBody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0750" y="4080550"/>
            <a:ext cx="10969799" cy="1008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Open Sans"/>
            </a:pPr>
            <a:r>
              <a:rPr b="1" lang="en-US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42 ms RTT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 for a </a:t>
            </a:r>
            <a:r>
              <a:rPr b="1"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single packet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 between NYC and San Francisco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Open Sans"/>
            </a:pPr>
            <a:r>
              <a:rPr b="1" lang="en-US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56 ms RTT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 for a </a:t>
            </a:r>
            <a:r>
              <a:rPr b="1"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single packet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 between NYC and London</a:t>
            </a:r>
          </a:p>
        </p:txBody>
      </p:sp>
      <p:graphicFrame>
        <p:nvGraphicFramePr>
          <p:cNvPr id="263" name="Shape 263"/>
          <p:cNvGraphicFramePr/>
          <p:nvPr/>
        </p:nvGraphicFramePr>
        <p:xfrm>
          <a:off x="790237" y="125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{A540D699-A305-48F9-96FD-05F862C51229}</a:tableStyleId>
              </a:tblPr>
              <a:tblGrid>
                <a:gridCol w="2725275"/>
                <a:gridCol w="1214675"/>
                <a:gridCol w="2044375"/>
                <a:gridCol w="1669700"/>
                <a:gridCol w="2954175"/>
              </a:tblGrid>
              <a:tr h="4141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Route</a:t>
                      </a:r>
                    </a:p>
                  </a:txBody>
                  <a:tcPr marT="38100" marB="38100" marR="38100" marL="38100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Distance</a:t>
                      </a:r>
                    </a:p>
                  </a:txBody>
                  <a:tcPr marT="38100" marB="38100" marR="38100" marL="38100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</a:t>
                      </a:r>
                      <a:b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light in vacuum</a:t>
                      </a:r>
                    </a:p>
                  </a:txBody>
                  <a:tcPr marT="38100" marB="38100" marR="38100" marL="38100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Time</a:t>
                      </a:r>
                      <a:b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light in fiber</a:t>
                      </a:r>
                    </a:p>
                  </a:txBody>
                  <a:tcPr marT="38100" marB="38100" marR="38100" marL="38100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Round-trip time </a:t>
                      </a:r>
                      <a:b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</a:b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(RTT) in fiber</a:t>
                      </a:r>
                    </a:p>
                  </a:txBody>
                  <a:tcPr marT="38100" marB="38100" marR="38100" marL="38100" anchor="ctr"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New York to San Francisco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4,148 km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14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21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98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42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New York to London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5,585 km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19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28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98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56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3143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New York to Sydney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15,993 km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53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80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98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160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3F3F3"/>
                    </a:solidFill>
                  </a:tcPr>
                </a:tc>
              </a:tr>
              <a:tr h="4953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Equatorial circumference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40,075 km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133.7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500">
                          <a:solidFill>
                            <a:srgbClr val="191919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200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375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500">
                          <a:solidFill>
                            <a:srgbClr val="98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200 ms</a:t>
                      </a:r>
                    </a:p>
                  </a:txBody>
                  <a:tcPr marT="91425" marB="91425" marR="91425" marL="91425"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264" name="Shape 264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Speed of light is </a:t>
            </a:r>
            <a:r>
              <a:rPr i="1" lang="en-US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not fast enough!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@igrigorik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714050" y="5012950"/>
            <a:ext cx="9128399" cy="108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600"/>
              </a:spcBef>
              <a:buClr>
                <a:srgbClr val="727272"/>
              </a:buClr>
              <a:buFont typeface="Open Sans"/>
            </a:pPr>
            <a:r>
              <a:rPr lang="en-US" sz="1800">
                <a:solidFill>
                  <a:srgbClr val="727272"/>
                </a:solidFill>
                <a:latin typeface="Open Sans"/>
                <a:ea typeface="Open Sans"/>
                <a:cs typeface="Open Sans"/>
                <a:sym typeface="Open Sans"/>
              </a:rPr>
              <a:t>Oh, and these are great-circle distances. The actual RTT’s are even higher! </a:t>
            </a:r>
          </a:p>
          <a:p>
            <a:pPr indent="-228600" lvl="0" marL="457200" rtl="0">
              <a:lnSpc>
                <a:spcPct val="115000"/>
              </a:lnSpc>
              <a:spcBef>
                <a:spcPts val="600"/>
              </a:spcBef>
              <a:buClr>
                <a:srgbClr val="727272"/>
              </a:buClr>
              <a:buFont typeface="Open Sans"/>
            </a:pPr>
            <a:r>
              <a:rPr lang="en-US" sz="1800">
                <a:solidFill>
                  <a:srgbClr val="727272"/>
                </a:solidFill>
                <a:latin typeface="Open Sans"/>
                <a:ea typeface="Open Sans"/>
                <a:cs typeface="Open Sans"/>
                <a:sym typeface="Open Sans"/>
              </a:rPr>
              <a:t>And then there is the “last-mile latency” problem...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/>
          <p:nvPr/>
        </p:nvSpPr>
        <p:spPr>
          <a:xfrm>
            <a:off x="841250" y="1342525"/>
            <a:ext cx="10584599" cy="3057000"/>
          </a:xfrm>
          <a:prstGeom prst="roundRect">
            <a:avLst>
              <a:gd fmla="val 17213" name="adj"/>
            </a:avLst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Minimize periodic data transfers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avoid polling, use adaptive strategy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coalesce requests, defer requests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leverage (smart) server push</a:t>
            </a:r>
          </a:p>
          <a:p>
            <a:pPr lvl="0" rtl="0">
              <a:spcBef>
                <a:spcPts val="0"/>
              </a:spcBef>
              <a:buNone/>
            </a:pPr>
            <a:br>
              <a:rPr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Prefetch data</a:t>
            </a:r>
          </a:p>
          <a:p>
            <a:pPr indent="-228600" lvl="0" marL="457200" rtl="0">
              <a:spcBef>
                <a:spcPts val="0"/>
              </a:spcBef>
              <a:buClr>
                <a:schemeClr val="lt1"/>
              </a:buClr>
              <a:buFont typeface="Arial"/>
              <a:buChar char="●"/>
            </a:pPr>
            <a:r>
              <a:rPr lang="en-US" sz="2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turn off the radio, keep it idle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612647" y="378137"/>
            <a:ext cx="107583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It's all about the battery...</a:t>
            </a:r>
          </a:p>
        </p:txBody>
      </p:sp>
      <p:pic>
        <p:nvPicPr>
          <p:cNvPr id="698" name="Shape 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0825" y="930212"/>
            <a:ext cx="2438400" cy="243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9" name="Shape 699"/>
          <p:cNvGrpSpPr/>
          <p:nvPr/>
        </p:nvGrpSpPr>
        <p:grpSpPr>
          <a:xfrm>
            <a:off x="1119001" y="4997493"/>
            <a:ext cx="9284974" cy="946302"/>
            <a:chOff x="1951000" y="5156772"/>
            <a:chExt cx="9284974" cy="946302"/>
          </a:xfrm>
        </p:grpSpPr>
        <p:sp>
          <p:nvSpPr>
            <p:cNvPr id="700" name="Shape 700"/>
            <p:cNvSpPr txBox="1"/>
            <p:nvPr/>
          </p:nvSpPr>
          <p:spPr>
            <a:xfrm>
              <a:off x="3218475" y="5267673"/>
              <a:ext cx="8017499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Pandora beacons: </a:t>
              </a:r>
              <a:r>
                <a:rPr b="1" lang="en-US" sz="2400">
                  <a:solidFill>
                    <a:schemeClr val="accent3"/>
                  </a:solidFill>
                  <a:latin typeface="Open Sans"/>
                  <a:ea typeface="Open Sans"/>
                  <a:cs typeface="Open Sans"/>
                  <a:sym typeface="Open Sans"/>
                </a:rPr>
                <a:t>0.2% total bytes</a:t>
              </a:r>
              <a:r>
                <a:rPr b="1" lang="en-US" sz="24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== </a:t>
              </a:r>
              <a:r>
                <a:rPr b="1" lang="en-US" sz="2400">
                  <a:solidFill>
                    <a:schemeClr val="accent3"/>
                  </a:solidFill>
                  <a:latin typeface="Open Sans"/>
                  <a:ea typeface="Open Sans"/>
                  <a:cs typeface="Open Sans"/>
                  <a:sym typeface="Open Sans"/>
                </a:rPr>
                <a:t>46% battery</a:t>
              </a:r>
              <a:r>
                <a:rPr lang="en-US" sz="2400">
                  <a:solidFill>
                    <a:schemeClr val="accent3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</a:p>
          </p:txBody>
        </p:sp>
        <p:pic>
          <p:nvPicPr>
            <p:cNvPr id="701" name="Shape 7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51000" y="5156772"/>
              <a:ext cx="946302" cy="9463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2" name="Shape 702"/>
          <p:cNvSpPr txBox="1"/>
          <p:nvPr/>
        </p:nvSpPr>
        <p:spPr>
          <a:xfrm>
            <a:off x="1074375" y="6432650"/>
            <a:ext cx="7471200" cy="29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3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A Call for More Energy-Efficient Apps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>
            <p:ph idx="4294967295" type="body"/>
          </p:nvPr>
        </p:nvSpPr>
        <p:spPr>
          <a:xfrm>
            <a:off x="838112" y="1503650"/>
            <a:ext cx="10969799" cy="147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-US" sz="2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5 Wh</a:t>
            </a:r>
            <a:r>
              <a:rPr lang="en-US" sz="2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battery capacity</a:t>
            </a:r>
          </a:p>
          <a:p>
            <a:pPr indent="-3683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 Wh * 3600 J/Wh = </a:t>
            </a:r>
            <a:r>
              <a:rPr b="1" lang="en-US" sz="2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18000 J battery capacity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8" name="Shape 7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9675" y="697337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Shape 709"/>
          <p:cNvSpPr txBox="1"/>
          <p:nvPr/>
        </p:nvSpPr>
        <p:spPr>
          <a:xfrm>
            <a:off x="612647" y="378137"/>
            <a:ext cx="7269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Hands on example....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834075" y="2717962"/>
            <a:ext cx="10110599" cy="1260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8300" lvl="0" marL="457200" rtl="0"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</a:pPr>
            <a:r>
              <a:rPr b="1" lang="en-US" sz="2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10 Joules</a:t>
            </a: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of consumed energy per "cycle"</a:t>
            </a:r>
          </a:p>
          <a:p>
            <a:pPr indent="-368300" lvl="1" marL="914400" rtl="0">
              <a:spcBef>
                <a:spcPts val="600"/>
              </a:spcBef>
              <a:buClr>
                <a:srgbClr val="FFFFFF"/>
              </a:buClr>
              <a:buSzPct val="122222"/>
              <a:buFont typeface="Open Sans"/>
            </a:pPr>
            <a:r>
              <a:rPr i="1"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idle → high-power → low-power → idle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794912" y="3866055"/>
            <a:ext cx="11120399" cy="14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68300" lvl="0" marL="457200" rtl="0"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60 minutes * 10 Joules =</a:t>
            </a:r>
            <a:r>
              <a:rPr b="1" lang="en-US" sz="2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600 Joules </a:t>
            </a: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of consumed energy</a:t>
            </a:r>
            <a:r>
              <a:rPr b="1" lang="en-US" sz="2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per hour</a:t>
            </a:r>
          </a:p>
          <a:p>
            <a:pPr indent="-368300" lvl="0" marL="457200" rtl="0">
              <a:spcBef>
                <a:spcPts val="600"/>
              </a:spcBef>
              <a:buClr>
                <a:srgbClr val="FFFFFF"/>
              </a:buClr>
              <a:buSzPct val="100000"/>
              <a:buFont typeface="Open Sans"/>
            </a:pPr>
            <a:r>
              <a:rPr b="1" lang="en-US" sz="22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3% of battery capacity per hour!</a:t>
            </a: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(600 J / 18000J)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 txBox="1"/>
          <p:nvPr>
            <p:ph type="title"/>
          </p:nvPr>
        </p:nvSpPr>
        <p:spPr>
          <a:xfrm>
            <a:off x="609441" y="2746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Measuring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energy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radio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66" y="1337350"/>
            <a:ext cx="506730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/>
        </p:nvSpPr>
        <p:spPr>
          <a:xfrm>
            <a:off x="715766" y="3251950"/>
            <a:ext cx="5055899" cy="783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-US" sz="2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Ping</a:t>
            </a: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-US" sz="2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ping</a:t>
            </a: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i="1" lang="en-US" sz="2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ping</a:t>
            </a: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, ... where'd my battery go?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765525" y="4016500"/>
            <a:ext cx="4978800" cy="20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000">
                <a:latin typeface="Open Sans"/>
                <a:ea typeface="Open Sans"/>
                <a:cs typeface="Open Sans"/>
                <a:sym typeface="Open Sans"/>
              </a:rPr>
              <a:t>Watch out for... 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"real-time" </a:t>
            </a:r>
            <a:r>
              <a:rPr b="1" i="1" lang="en-US" sz="2000">
                <a:latin typeface="Open Sans"/>
                <a:ea typeface="Open Sans"/>
                <a:cs typeface="Open Sans"/>
                <a:sym typeface="Open Sans"/>
              </a:rPr>
              <a:t>analytics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"real-time" </a:t>
            </a:r>
            <a:r>
              <a:rPr b="1" i="1" lang="en-US" sz="2000">
                <a:latin typeface="Open Sans"/>
                <a:ea typeface="Open Sans"/>
                <a:cs typeface="Open Sans"/>
                <a:sym typeface="Open Sans"/>
              </a:rPr>
              <a:t>comments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"real-time" </a:t>
            </a:r>
            <a:r>
              <a:rPr b="1" i="1" lang="en-US" sz="2000">
                <a:latin typeface="Open Sans"/>
                <a:ea typeface="Open Sans"/>
                <a:cs typeface="Open Sans"/>
                <a:sym typeface="Open Sans"/>
              </a:rPr>
              <a:t>&lt;widget&gt;...</a:t>
            </a:r>
          </a:p>
        </p:txBody>
      </p:sp>
      <p:grpSp>
        <p:nvGrpSpPr>
          <p:cNvPr id="720" name="Shape 720"/>
          <p:cNvGrpSpPr/>
          <p:nvPr/>
        </p:nvGrpSpPr>
        <p:grpSpPr>
          <a:xfrm>
            <a:off x="6774475" y="863140"/>
            <a:ext cx="4978800" cy="5223609"/>
            <a:chOff x="6774475" y="863140"/>
            <a:chExt cx="4978800" cy="5223609"/>
          </a:xfrm>
        </p:grpSpPr>
        <p:grpSp>
          <p:nvGrpSpPr>
            <p:cNvPr id="721" name="Shape 721"/>
            <p:cNvGrpSpPr/>
            <p:nvPr/>
          </p:nvGrpSpPr>
          <p:grpSpPr>
            <a:xfrm>
              <a:off x="6774475" y="863140"/>
              <a:ext cx="4548082" cy="3701143"/>
              <a:chOff x="6459025" y="1060987"/>
              <a:chExt cx="4548082" cy="3701143"/>
            </a:xfrm>
          </p:grpSpPr>
          <p:pic>
            <p:nvPicPr>
              <p:cNvPr id="722" name="Shape 7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459025" y="1978168"/>
                <a:ext cx="4548082" cy="27839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3" name="Shape 7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459025" y="1060987"/>
                <a:ext cx="4548082" cy="91718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24" name="Shape 724"/>
            <p:cNvSpPr txBox="1"/>
            <p:nvPr/>
          </p:nvSpPr>
          <p:spPr>
            <a:xfrm>
              <a:off x="6774475" y="4799150"/>
              <a:ext cx="4978800" cy="12875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0" marL="457200" rtl="0">
                <a:spcBef>
                  <a:spcPts val="0"/>
                </a:spcBef>
                <a:buFont typeface="Arial"/>
                <a:buChar char="●"/>
              </a:pPr>
              <a:r>
                <a:rPr lang="en-US">
                  <a:latin typeface="Open Sans"/>
                  <a:ea typeface="Open Sans"/>
                  <a:cs typeface="Open Sans"/>
                  <a:sym typeface="Open Sans"/>
                </a:rPr>
                <a:t>Record live trace on the phone, or import a pcap!</a:t>
              </a:r>
            </a:p>
            <a:p>
              <a:pPr indent="-228600" lvl="0" marL="457200" rtl="0">
                <a:spcBef>
                  <a:spcPts val="0"/>
                </a:spcBef>
                <a:buFont typeface="Arial"/>
                <a:buChar char="●"/>
              </a:pPr>
              <a:r>
                <a:rPr lang="en-US">
                  <a:latin typeface="Open Sans"/>
                  <a:ea typeface="Open Sans"/>
                  <a:cs typeface="Open Sans"/>
                  <a:sym typeface="Open Sans"/>
                </a:rPr>
                <a:t>Battery + radio models for 3G and 4G</a:t>
              </a:r>
            </a:p>
            <a:p>
              <a:pPr indent="-228600" lvl="0" marL="457200" rtl="0">
                <a:spcBef>
                  <a:spcPts val="0"/>
                </a:spcBef>
                <a:buFont typeface="Arial"/>
                <a:buChar char="●"/>
              </a:pPr>
              <a:r>
                <a:rPr lang="en-US">
                  <a:latin typeface="Open Sans"/>
                  <a:ea typeface="Open Sans"/>
                  <a:cs typeface="Open Sans"/>
                  <a:sym typeface="Open Sans"/>
                </a:rPr>
                <a:t>Performance linter... caching, compression, etc.</a:t>
              </a:r>
            </a:p>
            <a:p>
              <a:pPr indent="-228600" lvl="0" marL="457200" rtl="0">
                <a:spcBef>
                  <a:spcPts val="0"/>
                </a:spcBef>
                <a:buFont typeface="Arial"/>
                <a:buChar char="●"/>
              </a:pPr>
              <a:r>
                <a:rPr lang="en-US">
                  <a:latin typeface="Open Sans"/>
                  <a:ea typeface="Open Sans"/>
                  <a:cs typeface="Open Sans"/>
                  <a:sym typeface="Open Sans"/>
                </a:rPr>
                <a:t>...</a:t>
              </a:r>
            </a:p>
          </p:txBody>
        </p:sp>
      </p:grpSp>
      <p:sp>
        <p:nvSpPr>
          <p:cNvPr id="725" name="Shape 725"/>
          <p:cNvSpPr txBox="1"/>
          <p:nvPr/>
        </p:nvSpPr>
        <p:spPr>
          <a:xfrm>
            <a:off x="1074375" y="6432650"/>
            <a:ext cx="7471200" cy="29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Mobile Networks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7)</a:t>
            </a:r>
          </a:p>
        </p:txBody>
      </p:sp>
      <p:sp>
        <p:nvSpPr>
          <p:cNvPr id="726" name="Shape 726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7"/>
              </a:rPr>
              <a:t>@igrigorik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 txBox="1"/>
          <p:nvPr/>
        </p:nvSpPr>
        <p:spPr>
          <a:xfrm>
            <a:off x="1230950" y="6385475"/>
            <a:ext cx="8267699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 The radio is never fully "off"... It wakes up periodically to listen to broadcasts and notifications!</a:t>
            </a:r>
          </a:p>
        </p:txBody>
      </p:sp>
      <p:grpSp>
        <p:nvGrpSpPr>
          <p:cNvPr id="732" name="Shape 732"/>
          <p:cNvGrpSpPr/>
          <p:nvPr/>
        </p:nvGrpSpPr>
        <p:grpSpPr>
          <a:xfrm>
            <a:off x="453962" y="1781325"/>
            <a:ext cx="11280899" cy="2565299"/>
            <a:chOff x="453962" y="1933725"/>
            <a:chExt cx="11280899" cy="2565299"/>
          </a:xfrm>
        </p:grpSpPr>
        <p:sp>
          <p:nvSpPr>
            <p:cNvPr id="733" name="Shape 733"/>
            <p:cNvSpPr txBox="1"/>
            <p:nvPr/>
          </p:nvSpPr>
          <p:spPr>
            <a:xfrm>
              <a:off x="453962" y="1933725"/>
              <a:ext cx="11280899" cy="2565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69850" lvl="0" marL="0" rtl="0" algn="ctr">
                <a:spcBef>
                  <a:spcPts val="0"/>
                </a:spcBef>
                <a:buClr>
                  <a:srgbClr val="000000"/>
                </a:buClr>
                <a:buSzPct val="30555"/>
                <a:buFont typeface="Arial"/>
                <a:buNone/>
              </a:pPr>
              <a:r>
                <a:rPr b="1" lang="en-US" sz="3600">
                  <a:solidFill>
                    <a:schemeClr val="accent3"/>
                  </a:solidFill>
                  <a:latin typeface="Open Sans"/>
                  <a:ea typeface="Open Sans"/>
                  <a:cs typeface="Open Sans"/>
                  <a:sym typeface="Open Sans"/>
                </a:rPr>
                <a:t>Physical connectivity</a:t>
              </a:r>
              <a:r>
                <a:rPr b="1" lang="en-US" sz="3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(Radio)</a:t>
              </a:r>
            </a:p>
            <a:p>
              <a:pPr indent="-69850" lvl="0" marL="0" rtl="0" algn="l">
                <a:spcBef>
                  <a:spcPts val="0"/>
                </a:spcBef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sz="5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69850" lvl="0" marL="0" rtl="0" algn="ctr">
                <a:spcBef>
                  <a:spcPts val="0"/>
                </a:spcBef>
                <a:buClr>
                  <a:srgbClr val="000000"/>
                </a:buClr>
                <a:buSzPct val="30555"/>
                <a:buFont typeface="Arial"/>
                <a:buNone/>
              </a:pPr>
              <a:r>
                <a:rPr b="1" lang="en-US" sz="3600">
                  <a:solidFill>
                    <a:schemeClr val="accent3"/>
                  </a:solidFill>
                  <a:latin typeface="Open Sans"/>
                  <a:ea typeface="Open Sans"/>
                  <a:cs typeface="Open Sans"/>
                  <a:sym typeface="Open Sans"/>
                </a:rPr>
                <a:t>Transport connectivity </a:t>
              </a:r>
              <a:r>
                <a:rPr b="1" lang="en-US" sz="36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(TCP / UDP)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 b="1" i="1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>
                <a:spcBef>
                  <a:spcPts val="0"/>
                </a:spcBef>
                <a:buNone/>
              </a:pPr>
              <a:r>
                <a:t/>
              </a:r>
              <a:endParaRPr b="1" i="1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457200" lvl="0" marL="0" rtl="0">
                <a:spcBef>
                  <a:spcPts val="0"/>
                </a:spcBef>
                <a:buNone/>
              </a:pPr>
              <a:r>
                <a:t/>
              </a:r>
              <a:endParaRPr b="1" i="1" sz="2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5378512" y="2609750"/>
              <a:ext cx="1049100" cy="729300"/>
            </a:xfrm>
            <a:prstGeom prst="mathNotEqual">
              <a:avLst>
                <a:gd fmla="val 23520" name="adj1"/>
                <a:gd fmla="val 6600000" name="adj2"/>
                <a:gd fmla="val 11760" name="adj3"/>
              </a:avLst>
            </a:prstGeom>
            <a:solidFill>
              <a:srgbClr val="FFFFFF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Shape 735"/>
          <p:cNvSpPr txBox="1"/>
          <p:nvPr/>
        </p:nvSpPr>
        <p:spPr>
          <a:xfrm>
            <a:off x="1611950" y="4007875"/>
            <a:ext cx="10551599" cy="1712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   The radio </a:t>
            </a:r>
            <a:r>
              <a:rPr b="1"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can be off</a:t>
            </a:r>
            <a:r>
              <a:rPr i="1"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while the transport is idle.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" name="Shape 740"/>
          <p:cNvGrpSpPr/>
          <p:nvPr/>
        </p:nvGrpSpPr>
        <p:grpSpPr>
          <a:xfrm>
            <a:off x="821074" y="1707425"/>
            <a:ext cx="10886425" cy="1497000"/>
            <a:chOff x="821074" y="3383825"/>
            <a:chExt cx="10886425" cy="1497000"/>
          </a:xfrm>
        </p:grpSpPr>
        <p:sp>
          <p:nvSpPr>
            <p:cNvPr id="741" name="Shape 741"/>
            <p:cNvSpPr txBox="1"/>
            <p:nvPr/>
          </p:nvSpPr>
          <p:spPr>
            <a:xfrm>
              <a:off x="821074" y="3576725"/>
              <a:ext cx="9900599" cy="11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2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window.setInterval(</a:t>
              </a:r>
              <a:r>
                <a:rPr b="1" lang="en-US" sz="32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keepAlive()</a:t>
              </a:r>
              <a:r>
                <a:rPr b="1" lang="en-US" sz="32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r>
                <a:rPr b="1" lang="en-US" sz="3200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1" lang="en-US" sz="3200">
                  <a:solidFill>
                    <a:srgbClr val="980000"/>
                  </a:solidFill>
                  <a:latin typeface="Consolas"/>
                  <a:ea typeface="Consolas"/>
                  <a:cs typeface="Consolas"/>
                  <a:sym typeface="Consolas"/>
                </a:rPr>
                <a:t>1000</a:t>
              </a:r>
              <a:r>
                <a:rPr b="1" lang="en-US" sz="3200">
                  <a:solidFill>
                    <a:srgbClr val="FFFFFF"/>
                  </a:solidFill>
                  <a:latin typeface="Consolas"/>
                  <a:ea typeface="Consolas"/>
                  <a:cs typeface="Consolas"/>
                  <a:sym typeface="Consolas"/>
                </a:rPr>
                <a:t>);</a:t>
              </a:r>
            </a:p>
          </p:txBody>
        </p:sp>
        <p:sp>
          <p:nvSpPr>
            <p:cNvPr id="742" name="Shape 742"/>
            <p:cNvSpPr/>
            <p:nvPr/>
          </p:nvSpPr>
          <p:spPr>
            <a:xfrm>
              <a:off x="10163100" y="3383825"/>
              <a:ext cx="1544400" cy="1497000"/>
            </a:xfrm>
            <a:prstGeom prst="mathMultiply">
              <a:avLst>
                <a:gd fmla="val 23520" name="adj1"/>
              </a:avLst>
            </a:prstGeom>
            <a:solidFill>
              <a:srgbClr val="980000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43" name="Shape 743"/>
          <p:cNvSpPr txBox="1"/>
          <p:nvPr/>
        </p:nvSpPr>
        <p:spPr>
          <a:xfrm>
            <a:off x="821075" y="3806600"/>
            <a:ext cx="10551899" cy="14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Carrier timeouts:</a:t>
            </a:r>
            <a:r>
              <a:rPr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5-30 minutes.</a:t>
            </a:r>
            <a:br>
              <a:rPr b="1"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381000" lvl="0" marL="457200" rtl="0" algn="l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eliminate unnecessary keep-alive beacons...</a:t>
            </a:r>
          </a:p>
          <a:p>
            <a:pPr indent="-381000" lvl="0" marL="457200" rtl="0" algn="l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are you sure it's not your own servers forcing timeouts? :-)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/>
          <p:nvPr>
            <p:ph type="title"/>
          </p:nvPr>
        </p:nvSpPr>
        <p:spPr>
          <a:xfrm>
            <a:off x="609441" y="1984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Not so good</a:t>
            </a: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 news everybody! ....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700" y="1250994"/>
            <a:ext cx="6823083" cy="198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568" y="3609535"/>
            <a:ext cx="6919347" cy="2070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8475" y="4771577"/>
            <a:ext cx="2218176" cy="2086422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/>
          <p:nvPr/>
        </p:nvSpPr>
        <p:spPr>
          <a:xfrm>
            <a:off x="8015125" y="1419977"/>
            <a:ext cx="4082700" cy="373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1800">
                <a:latin typeface="Open Sans"/>
                <a:ea typeface="Open Sans"/>
                <a:cs typeface="Open Sans"/>
                <a:sym typeface="Open Sans"/>
              </a:rPr>
              <a:t>HSPA+ will be the </a:t>
            </a:r>
            <a:r>
              <a:rPr b="1" i="1" lang="en-US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dominant network</a:t>
            </a:r>
            <a:r>
              <a:rPr b="1" i="1" lang="en-US" sz="1800">
                <a:latin typeface="Open Sans"/>
                <a:ea typeface="Open Sans"/>
                <a:cs typeface="Open Sans"/>
                <a:sym typeface="Open Sans"/>
              </a:rPr>
              <a:t> type of the next decade!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i="1" lang="en-US" sz="1600">
                <a:latin typeface="Open Sans"/>
                <a:ea typeface="Open Sans"/>
                <a:cs typeface="Open Sans"/>
                <a:sym typeface="Open Sans"/>
              </a:rPr>
              <a:t>Latest</a:t>
            </a: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 HSPA+ releases are comparable to LTE in performance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3G networks will be with us for </a:t>
            </a:r>
            <a:r>
              <a:rPr b="1" i="1" lang="en-US" sz="1600">
                <a:latin typeface="Open Sans"/>
                <a:ea typeface="Open Sans"/>
                <a:cs typeface="Open Sans"/>
                <a:sym typeface="Open Sans"/>
              </a:rPr>
              <a:t>at least</a:t>
            </a: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 another decade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  <a:p>
            <a:pPr indent="-330200" lvl="0" marL="457200">
              <a:spcBef>
                <a:spcPts val="0"/>
              </a:spcBef>
              <a:buSzPct val="100000"/>
              <a:buFont typeface="Arial"/>
              <a:buChar char="●"/>
            </a:pP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LTE adoption in US and Canada is </a:t>
            </a:r>
            <a:r>
              <a:rPr b="1" i="1" lang="en-US" sz="1600">
                <a:latin typeface="Open Sans"/>
                <a:ea typeface="Open Sans"/>
                <a:cs typeface="Open Sans"/>
                <a:sym typeface="Open Sans"/>
              </a:rPr>
              <a:t>way ahead</a:t>
            </a:r>
            <a:r>
              <a:rPr lang="en-US" sz="1600">
                <a:latin typeface="Open Sans"/>
                <a:ea typeface="Open Sans"/>
                <a:cs typeface="Open Sans"/>
                <a:sym typeface="Open Sans"/>
              </a:rPr>
              <a:t> of the world-wide trends</a:t>
            </a:r>
          </a:p>
        </p:txBody>
      </p:sp>
      <p:sp>
        <p:nvSpPr>
          <p:cNvPr id="753" name="Shape 753"/>
          <p:cNvSpPr/>
          <p:nvPr/>
        </p:nvSpPr>
        <p:spPr>
          <a:xfrm>
            <a:off x="7656825" y="3815450"/>
            <a:ext cx="768900" cy="83279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 txBox="1"/>
          <p:nvPr/>
        </p:nvSpPr>
        <p:spPr>
          <a:xfrm>
            <a:off x="1074375" y="6432650"/>
            <a:ext cx="7471200" cy="29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Mobile Networks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7)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/>
        </p:nvSpPr>
        <p:spPr>
          <a:xfrm>
            <a:off x="612647" y="378137"/>
            <a:ext cx="107583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for </a:t>
            </a:r>
            <a:r>
              <a:rPr b="1" lang="en-US" sz="30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variable</a:t>
            </a:r>
            <a:r>
              <a:rPr b="1" lang="en-US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network performance &amp; availability</a:t>
            </a:r>
          </a:p>
        </p:txBody>
      </p:sp>
      <p:pic>
        <p:nvPicPr>
          <p:cNvPr id="760" name="Shape 7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6080" y="1415662"/>
            <a:ext cx="1644867" cy="1761599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Shape 761"/>
          <p:cNvSpPr txBox="1"/>
          <p:nvPr>
            <p:ph idx="4294967295" type="body"/>
          </p:nvPr>
        </p:nvSpPr>
        <p:spPr>
          <a:xfrm>
            <a:off x="707672" y="1346169"/>
            <a:ext cx="9324899" cy="471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It's a </a:t>
            </a:r>
            <a:r>
              <a:rPr b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multi-generation future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2G, 3G, 4G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20000"/>
              <a:buFont typeface="Courier New"/>
              <a:buChar char="o"/>
            </a:pPr>
            <a:r>
              <a:rPr i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users migrate between G's all the time... </a:t>
            </a:r>
            <a:r>
              <a:rPr b="1" i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plan for it!</a:t>
            </a:r>
            <a:br>
              <a:rPr b="1" i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Bandwidth and latency is</a:t>
            </a:r>
            <a:r>
              <a:rPr b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highly variable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20000"/>
              <a:buFont typeface="Courier New"/>
              <a:buChar char="o"/>
            </a:pPr>
            <a:r>
              <a:rPr i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burst your data, and return to idle...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2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b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Connectivity is intermittent</a:t>
            </a: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, errors will happen!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20000"/>
              <a:buFont typeface="Courier New"/>
              <a:buChar char="o"/>
            </a:pPr>
            <a:r>
              <a:rPr i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have an offline mode - i.e. use a local cache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20000"/>
              <a:buFont typeface="Courier New"/>
              <a:buChar char="o"/>
            </a:pPr>
            <a:r>
              <a:rPr i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 a smart backoff algorithm, please!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762" name="Shape 762"/>
          <p:cNvSpPr txBox="1"/>
          <p:nvPr/>
        </p:nvSpPr>
        <p:spPr>
          <a:xfrm>
            <a:off x="7484189" y="4649358"/>
            <a:ext cx="4431300" cy="2031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800">
                <a:latin typeface="Consolas"/>
                <a:ea typeface="Consolas"/>
                <a:cs typeface="Consolas"/>
                <a:sym typeface="Consolas"/>
              </a:rPr>
              <a:t> var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backoff = backoff.strategy({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randomisationFactor: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initialDelay: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60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,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   maxDelay: 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600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});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backoff.failAfter(</a:t>
            </a:r>
            <a:r>
              <a:rPr lang="en-US" sz="18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);</a:t>
            </a:r>
          </a:p>
        </p:txBody>
      </p:sp>
      <p:sp>
        <p:nvSpPr>
          <p:cNvPr id="763" name="Shape 763"/>
          <p:cNvSpPr/>
          <p:nvPr/>
        </p:nvSpPr>
        <p:spPr>
          <a:xfrm rot="5400000">
            <a:off x="8392499" y="3877649"/>
            <a:ext cx="704999" cy="624000"/>
          </a:xfrm>
          <a:prstGeom prst="bentArrow">
            <a:avLst>
              <a:gd fmla="val 43457" name="adj1"/>
              <a:gd fmla="val 38023" name="adj2"/>
              <a:gd fmla="val 21722" name="adj3"/>
              <a:gd fmla="val 43750" name="adj4"/>
            </a:avLst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type="ctrTitle"/>
          </p:nvPr>
        </p:nvSpPr>
        <p:spPr>
          <a:xfrm>
            <a:off x="1392512" y="2565044"/>
            <a:ext cx="10194600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Hypertext Transfer Protocol</a:t>
            </a:r>
          </a:p>
        </p:txBody>
      </p:sp>
      <p:sp>
        <p:nvSpPr>
          <p:cNvPr id="769" name="Shape 769"/>
          <p:cNvSpPr txBox="1"/>
          <p:nvPr>
            <p:ph idx="1" type="subTitle"/>
          </p:nvPr>
        </p:nvSpPr>
        <p:spPr>
          <a:xfrm>
            <a:off x="1392511" y="3889807"/>
            <a:ext cx="101946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The good, the bad, … and the bright future ahead (aka, 2.0)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Shape 774"/>
          <p:cNvSpPr txBox="1"/>
          <p:nvPr>
            <p:ph type="ctrTitle"/>
          </p:nvPr>
        </p:nvSpPr>
        <p:spPr>
          <a:xfrm>
            <a:off x="1218950" y="595625"/>
            <a:ext cx="8639099" cy="306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$&gt;</a:t>
            </a: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24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telnet igvita.com 80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Connected to 173.230.151.99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1" lang="en-US" sz="24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GET /archive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latin typeface="Consolas"/>
                <a:ea typeface="Consolas"/>
                <a:cs typeface="Consolas"/>
                <a:sym typeface="Consolas"/>
              </a:rPr>
              <a:t>Hypertext delivery with HTTP 0.9! - eom.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2400">
                <a:latin typeface="Consolas"/>
                <a:ea typeface="Consolas"/>
                <a:cs typeface="Consolas"/>
                <a:sym typeface="Consolas"/>
              </a:rPr>
              <a:t>(connection closed)</a:t>
            </a:r>
          </a:p>
        </p:txBody>
      </p:sp>
      <p:sp>
        <p:nvSpPr>
          <p:cNvPr id="775" name="Shape 775"/>
          <p:cNvSpPr txBox="1"/>
          <p:nvPr/>
        </p:nvSpPr>
        <p:spPr>
          <a:xfrm>
            <a:off x="903300" y="5202925"/>
            <a:ext cx="7656600" cy="132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HTTP 0.9</a:t>
            </a:r>
            <a:r>
              <a:rPr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is the</a:t>
            </a:r>
            <a:r>
              <a:rPr i="1"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ultimate MVP</a:t>
            </a:r>
            <a:r>
              <a:rPr i="1"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- one line, plain-text “protocol” to test drive the “www idea”.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type="ctrTitle"/>
          </p:nvPr>
        </p:nvSpPr>
        <p:spPr>
          <a:xfrm>
            <a:off x="1006050" y="195075"/>
            <a:ext cx="8639099" cy="4946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$&gt;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8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telnet ietf.org 80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Connected to 74.125.xxx.xxx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GET /rfc/rfc1945.txt HTTP/1.0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User-Agent: CERN-LineMode/2.15 libwww/2.17b3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Accept: */*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-US" sz="18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HTTP/1.0 200 OK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Content-Type: text/plain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Content-Length: 137582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Last-Modified: Wed, 1 May 1996 12:45:26 GMT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Server: Apache 0.84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rgbClr val="F3F3F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4 years of rapid iteration later… eom.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1800">
                <a:solidFill>
                  <a:srgbClr val="F3F3F3"/>
                </a:solidFill>
                <a:latin typeface="Consolas"/>
                <a:ea typeface="Consolas"/>
                <a:cs typeface="Consolas"/>
                <a:sym typeface="Consolas"/>
              </a:rPr>
              <a:t>(connection closed)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903300" y="5202925"/>
            <a:ext cx="7525799" cy="132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HTTP 1.0</a:t>
            </a:r>
            <a:r>
              <a:rPr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is an informational RFC </a:t>
            </a:r>
            <a:r>
              <a:rPr i="1"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documents “common usage” of HTTP found in the wild.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idx="1" type="body"/>
          </p:nvPr>
        </p:nvSpPr>
        <p:spPr>
          <a:xfrm>
            <a:off x="728366" y="4972998"/>
            <a:ext cx="10969799" cy="1064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n-US">
                <a:solidFill>
                  <a:schemeClr val="accent4"/>
                </a:solidFill>
              </a:rPr>
              <a:t>Fiber-to-the-home</a:t>
            </a:r>
            <a:r>
              <a:rPr i="1" lang="en-US"/>
              <a:t> services provided </a:t>
            </a:r>
            <a:r>
              <a:rPr b="1" i="1" lang="en-US">
                <a:solidFill>
                  <a:schemeClr val="accent4"/>
                </a:solidFill>
              </a:rPr>
              <a:t>18 ms</a:t>
            </a:r>
            <a:r>
              <a:rPr i="1" lang="en-US"/>
              <a:t> round-trip latency on average, while </a:t>
            </a:r>
            <a:r>
              <a:rPr b="1" i="1" lang="en-US">
                <a:solidFill>
                  <a:schemeClr val="accent1"/>
                </a:solidFill>
              </a:rPr>
              <a:t>cable-based</a:t>
            </a:r>
            <a:r>
              <a:rPr i="1" lang="en-US"/>
              <a:t> services averaged </a:t>
            </a:r>
            <a:r>
              <a:rPr b="1" i="1" lang="en-US">
                <a:solidFill>
                  <a:schemeClr val="accent1"/>
                </a:solidFill>
              </a:rPr>
              <a:t>26 ms</a:t>
            </a:r>
            <a:r>
              <a:rPr i="1" lang="en-US"/>
              <a:t>, and </a:t>
            </a:r>
            <a:r>
              <a:rPr b="1" i="1" lang="en-US">
                <a:solidFill>
                  <a:schemeClr val="accent2"/>
                </a:solidFill>
              </a:rPr>
              <a:t>DSL-based</a:t>
            </a:r>
            <a:r>
              <a:rPr i="1" lang="en-US"/>
              <a:t> services averaged </a:t>
            </a:r>
            <a:r>
              <a:rPr b="1" i="1" lang="en-US">
                <a:solidFill>
                  <a:schemeClr val="accent2"/>
                </a:solidFill>
              </a:rPr>
              <a:t>43 ms</a:t>
            </a:r>
            <a:r>
              <a:rPr i="1" lang="en-US"/>
              <a:t>. This compares to 2011 figures of 17 ms for fiber, 28 ms for cable and 44 ms for DSL.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1242897" y="64126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Measuring Broadband America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- July 2012 - FCC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2584" y="579925"/>
            <a:ext cx="8589506" cy="427906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Shape 274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Last mile is </a:t>
            </a:r>
            <a:r>
              <a:rPr lang="en-US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slow! </a:t>
            </a:r>
          </a:p>
        </p:txBody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type="ctrTitle"/>
          </p:nvPr>
        </p:nvSpPr>
        <p:spPr>
          <a:xfrm>
            <a:off x="1006050" y="146250"/>
            <a:ext cx="8639099" cy="50834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$&gt;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telnet google.com 80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Connected to 74.125.xxx.xxx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-US" sz="1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GET /index.html HTTP/1.1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-US" sz="1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Host: website.org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User-Agent: Mozilla/5.0 (Macintosh; Intel Mac OS X 10_7_4)... (snip)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Accept: text/html,application/xhtml+xml,application/xml;q=0.9,*/*;q=0.8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Accept-Encoding: gzip,deflate,sdch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Accept-Language: en-US,en;q=0.8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Cookie: __qca=P0-800083390... (snip)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b="1" lang="en-US" sz="1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HTTP/1.1 200 OK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1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Connection: keep-alive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12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Transfer-Encoding: chunked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Server: nginx/1.0.11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Content-Type: text/html; charset=utf-8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Date: Wed, 25 Jul 2012 20:23:35 GMT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Expires: Wed, 25 Jul 2012 20:23:35 GMT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Cache-Control: max-age=0, no-cache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100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&lt;!doctype html&gt;</a:t>
            </a:r>
          </a:p>
          <a:p>
            <a:pPr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(snip)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903300" y="5279125"/>
            <a:ext cx="7525799" cy="132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HTTP 1.1</a:t>
            </a:r>
            <a:r>
              <a:rPr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ships as RFC standard in 1999 </a:t>
            </a:r>
            <a:r>
              <a:rPr i="1"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hyper{t̶e̶x̶t̶}media all the things!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idx="1" type="body"/>
          </p:nvPr>
        </p:nvSpPr>
        <p:spPr>
          <a:xfrm>
            <a:off x="10874099" y="6345000"/>
            <a:ext cx="1238400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@igrigorik</a:t>
            </a:r>
          </a:p>
        </p:txBody>
      </p:sp>
      <p:sp>
        <p:nvSpPr>
          <p:cNvPr id="793" name="Shape 793"/>
          <p:cNvSpPr txBox="1"/>
          <p:nvPr/>
        </p:nvSpPr>
        <p:spPr>
          <a:xfrm>
            <a:off x="924700" y="342425"/>
            <a:ext cx="10618200" cy="1503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4500">
                <a:solidFill>
                  <a:srgbClr val="FF9900"/>
                </a:solidFill>
                <a:latin typeface="Open Sans"/>
                <a:ea typeface="Open Sans"/>
                <a:cs typeface="Open Sans"/>
                <a:sym typeface="Open Sans"/>
              </a:rPr>
              <a:t>15 years later!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HTTPbis is getting dangerously close to closing all the outstanding 1.1 bugs. :)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-US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In the meantime a few things have happened since...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1147475" y="6367711"/>
            <a:ext cx="547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2300"/>
              </a:spcBef>
              <a:spcAft>
                <a:spcPts val="800"/>
              </a:spcAft>
              <a:buNone/>
            </a:pPr>
            <a:r>
              <a:rPr lang="en-US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Speed, performance and human perception</a:t>
            </a:r>
          </a:p>
        </p:txBody>
      </p:sp>
      <p:pic>
        <p:nvPicPr>
          <p:cNvPr id="795" name="Shape 7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275" y="2311023"/>
            <a:ext cx="2241840" cy="232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Shape 7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7625" y="2587823"/>
            <a:ext cx="2917074" cy="1971099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Shape 797"/>
          <p:cNvSpPr/>
          <p:nvPr/>
        </p:nvSpPr>
        <p:spPr>
          <a:xfrm>
            <a:off x="3400075" y="3223650"/>
            <a:ext cx="510600" cy="56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 txBox="1"/>
          <p:nvPr/>
        </p:nvSpPr>
        <p:spPr>
          <a:xfrm>
            <a:off x="1071250" y="4747100"/>
            <a:ext cx="2241900" cy="77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Geocities ftw!</a:t>
            </a:r>
            <a:br>
              <a:rPr lang="en-US" sz="1800"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(circa 1997-2000)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4133400" y="4744750"/>
            <a:ext cx="2811299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Then AJAX happened.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-US" sz="1800">
                <a:latin typeface="Open Sans"/>
                <a:ea typeface="Open Sans"/>
                <a:cs typeface="Open Sans"/>
                <a:sym typeface="Open Sans"/>
              </a:rPr>
              <a:t>(circa 2002-2005)</a:t>
            </a:r>
          </a:p>
        </p:txBody>
      </p:sp>
      <p:grpSp>
        <p:nvGrpSpPr>
          <p:cNvPr id="800" name="Shape 800"/>
          <p:cNvGrpSpPr/>
          <p:nvPr/>
        </p:nvGrpSpPr>
        <p:grpSpPr>
          <a:xfrm>
            <a:off x="7189750" y="1654466"/>
            <a:ext cx="4327088" cy="4690928"/>
            <a:chOff x="7189750" y="1654466"/>
            <a:chExt cx="4327088" cy="4690928"/>
          </a:xfrm>
        </p:grpSpPr>
        <p:pic>
          <p:nvPicPr>
            <p:cNvPr id="801" name="Shape 80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00976" y="1654466"/>
              <a:ext cx="2107107" cy="14184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Shape 80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09740" y="3072961"/>
              <a:ext cx="2107097" cy="15797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3" name="Shape 80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405361" y="4747101"/>
              <a:ext cx="2107108" cy="15982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4" name="Shape 804"/>
            <p:cNvSpPr txBox="1"/>
            <p:nvPr/>
          </p:nvSpPr>
          <p:spPr>
            <a:xfrm>
              <a:off x="7219500" y="2737500"/>
              <a:ext cx="2811299" cy="27860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  <a:t>WebGL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  <a:t>WebRTC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  <a:t>Web Audio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  <a:t>WebSockets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  <a:t>…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  <a:t>Mobile web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latin typeface="Open Sans"/>
                <a:ea typeface="Open Sans"/>
                <a:cs typeface="Open Sans"/>
                <a:sym typeface="Open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latin typeface="Open Sans"/>
                <a:ea typeface="Open Sans"/>
                <a:cs typeface="Open Sans"/>
                <a:sym typeface="Open Sans"/>
              </a:endParaRPr>
            </a:p>
            <a:p>
              <a:pPr lvl="0" rtl="0" algn="ctr">
                <a:spcBef>
                  <a:spcPts val="0"/>
                </a:spcBef>
                <a:buNone/>
              </a:pPr>
              <a:r>
                <a:rPr b="1" i="1" lang="en-US" sz="1800">
                  <a:latin typeface="Open Sans"/>
                  <a:ea typeface="Open Sans"/>
                  <a:cs typeface="Open Sans"/>
                  <a:sym typeface="Open Sans"/>
                </a:rPr>
                <a:t>(today)</a:t>
              </a:r>
            </a:p>
          </p:txBody>
        </p:sp>
        <p:sp>
          <p:nvSpPr>
            <p:cNvPr id="805" name="Shape 805"/>
            <p:cNvSpPr/>
            <p:nvPr/>
          </p:nvSpPr>
          <p:spPr>
            <a:xfrm>
              <a:off x="7189750" y="3223650"/>
              <a:ext cx="510600" cy="563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4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/>
          <p:nvPr>
            <p:ph type="title"/>
          </p:nvPr>
        </p:nvSpPr>
        <p:spPr>
          <a:xfrm>
            <a:off x="526350" y="139100"/>
            <a:ext cx="11460900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For all its awesome, </a:t>
            </a:r>
            <a:r>
              <a:rPr lang="en-US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HTTP 1.X has a lot of perf problems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...</a:t>
            </a:r>
          </a:p>
        </p:txBody>
      </p:sp>
      <p:pic>
        <p:nvPicPr>
          <p:cNvPr id="811" name="Shape 8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8075" y="2158882"/>
            <a:ext cx="4119400" cy="2991743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Shape 812"/>
          <p:cNvSpPr txBox="1"/>
          <p:nvPr/>
        </p:nvSpPr>
        <p:spPr>
          <a:xfrm>
            <a:off x="7663675" y="1527825"/>
            <a:ext cx="4267500" cy="4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Limited parallelism (~6)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Client-side request queuing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Browser queueing heuristics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High protocol overhead</a:t>
            </a:r>
          </a:p>
          <a:p>
            <a:pPr indent="-3556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Char char="○"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~</a:t>
            </a:r>
            <a:r>
              <a:rPr i="1"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800 bytes + cookies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Competing TCP flows</a:t>
            </a:r>
          </a:p>
          <a:p>
            <a:pPr indent="-3556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-US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Spurious retransmissions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Extra memory / FD resources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Handshake overhead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Slow-start overhead</a:t>
            </a:r>
          </a:p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2000">
                <a:latin typeface="Open Sans"/>
                <a:ea typeface="Open Sans"/>
                <a:cs typeface="Open Sans"/>
                <a:sym typeface="Open Sans"/>
              </a:rPr>
              <a:t>… </a:t>
            </a:r>
          </a:p>
        </p:txBody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10874099" y="6345000"/>
            <a:ext cx="1238400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4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@igrigorik</a:t>
            </a:r>
          </a:p>
        </p:txBody>
      </p:sp>
      <p:pic>
        <p:nvPicPr>
          <p:cNvPr id="814" name="Shape 8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50" y="1631650"/>
            <a:ext cx="2989225" cy="42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/>
        </p:nvSpPr>
        <p:spPr>
          <a:xfrm>
            <a:off x="1147475" y="6367711"/>
            <a:ext cx="547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2300"/>
              </a:spcBef>
              <a:spcAft>
                <a:spcPts val="800"/>
              </a:spcAft>
              <a:buNone/>
            </a:pPr>
            <a:r>
              <a:rPr lang="en-US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Speed, performance and human perception</a:t>
            </a:r>
          </a:p>
        </p:txBody>
      </p:sp>
      <p:pic>
        <p:nvPicPr>
          <p:cNvPr id="820" name="Shape 8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25" y="773550"/>
            <a:ext cx="6975800" cy="60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Shape 821"/>
          <p:cNvSpPr txBox="1"/>
          <p:nvPr>
            <p:ph type="title"/>
          </p:nvPr>
        </p:nvSpPr>
        <p:spPr>
          <a:xfrm>
            <a:off x="446650" y="59923"/>
            <a:ext cx="10969799" cy="63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Dozens of competing TCP flows...</a:t>
            </a:r>
          </a:p>
        </p:txBody>
      </p:sp>
      <p:sp>
        <p:nvSpPr>
          <p:cNvPr id="822" name="Shape 822"/>
          <p:cNvSpPr txBox="1"/>
          <p:nvPr/>
        </p:nvSpPr>
        <p:spPr>
          <a:xfrm>
            <a:off x="8162075" y="900875"/>
            <a:ext cx="3397200" cy="4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Most stuck in Slow Start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Poor congestion control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Poor link utilization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Setup latency + overhead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Extra sockets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Extra memory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 sz="18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In short, 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there is no upside to this. But that’s what we have to work with...</a:t>
            </a:r>
          </a:p>
        </p:txBody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Shape 828"/>
          <p:cNvSpPr txBox="1"/>
          <p:nvPr/>
        </p:nvSpPr>
        <p:spPr>
          <a:xfrm>
            <a:off x="1147475" y="6367711"/>
            <a:ext cx="5474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2300"/>
              </a:spcBef>
              <a:spcAft>
                <a:spcPts val="800"/>
              </a:spcAft>
              <a:buNone/>
            </a:pPr>
            <a:r>
              <a:rPr lang="en-US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Speed, performance and human perception</a:t>
            </a:r>
          </a:p>
        </p:txBody>
      </p:sp>
      <p:sp>
        <p:nvSpPr>
          <p:cNvPr id="829" name="Shape 829"/>
          <p:cNvSpPr txBox="1"/>
          <p:nvPr>
            <p:ph type="title"/>
          </p:nvPr>
        </p:nvSpPr>
        <p:spPr>
          <a:xfrm>
            <a:off x="446650" y="136123"/>
            <a:ext cx="10969799" cy="63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E.g. Etsy over-sharding...</a:t>
            </a:r>
          </a:p>
        </p:txBody>
      </p:sp>
      <p:sp>
        <p:nvSpPr>
          <p:cNvPr id="830" name="Shape 830"/>
          <p:cNvSpPr txBox="1"/>
          <p:nvPr/>
        </p:nvSpPr>
        <p:spPr>
          <a:xfrm>
            <a:off x="8162075" y="1205675"/>
            <a:ext cx="3397200" cy="45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img[0-3].etsystatic.com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Open Sans"/>
              <a:buChar char="●"/>
            </a:pPr>
            <a:r>
              <a:rPr lang="en-US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~30 connections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Too much of a “good thing” can cause harm. In this case, </a:t>
            </a:r>
            <a:r>
              <a:rPr b="1" lang="en-US" sz="18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parallel flows are competing and cause a significant amount of spurious retransmissions</a:t>
            </a: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 (duplicate bytes on the client).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31" name="Shape 8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00" y="1287150"/>
            <a:ext cx="7515174" cy="43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Shape 832"/>
          <p:cNvSpPr txBox="1"/>
          <p:nvPr/>
        </p:nvSpPr>
        <p:spPr>
          <a:xfrm>
            <a:off x="1071275" y="6384300"/>
            <a:ext cx="5808300" cy="389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Network Congestion and Web Browsing</a:t>
            </a:r>
          </a:p>
        </p:txBody>
      </p:sp>
      <p:sp>
        <p:nvSpPr>
          <p:cNvPr id="833" name="Shape 833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@igrigorik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idx="4294967295" type="ctrTitle"/>
          </p:nvPr>
        </p:nvSpPr>
        <p:spPr>
          <a:xfrm>
            <a:off x="1083849" y="2717450"/>
            <a:ext cx="10350899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4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Where there’s a will, there’s a way...</a:t>
            </a:r>
          </a:p>
          <a:p>
            <a:pPr lvl="0" rtl="0">
              <a:spcBef>
                <a:spcPts val="0"/>
              </a:spcBef>
              <a:buNone/>
            </a:pPr>
            <a:r>
              <a:rPr b="0" i="1" lang="en-US" sz="2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we’re an inventive bunch, so we came up with some “optimizations” (read, “hacks”)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Shape 8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2500" y="3939350"/>
            <a:ext cx="3936325" cy="2918649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Shape 844"/>
          <p:cNvSpPr txBox="1"/>
          <p:nvPr>
            <p:ph idx="1" type="body"/>
          </p:nvPr>
        </p:nvSpPr>
        <p:spPr>
          <a:xfrm>
            <a:off x="621325" y="1616700"/>
            <a:ext cx="8827199" cy="1531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Open Sans"/>
              <a:buChar char="●"/>
            </a:pPr>
            <a:r>
              <a:rPr b="1" lang="en-US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Concatenating files (JavaScript, CSS)</a:t>
            </a:r>
          </a:p>
          <a:p>
            <a:pPr indent="-228600" lvl="1" marL="914400" rtl="0">
              <a:spcBef>
                <a:spcPts val="0"/>
              </a:spcBef>
              <a:buClr>
                <a:schemeClr val="accent4"/>
              </a:buClr>
              <a:buFont typeface="Courier New"/>
              <a:buChar char="o"/>
            </a:pP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Reduces number of downloads and latency overhead</a:t>
            </a:r>
          </a:p>
          <a:p>
            <a:pPr indent="-228600" lvl="1" marL="914400" rtl="0">
              <a:spcBef>
                <a:spcPts val="0"/>
              </a:spcBef>
              <a:buClr>
                <a:schemeClr val="accent2"/>
              </a:buClr>
              <a:buFont typeface="Courier New"/>
              <a:buChar char="o"/>
            </a:pPr>
            <a:r>
              <a:rPr lang="en-US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Less modular code and expensive cache invalidations (e.g. app.js)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-US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Slower execution (must wait for entire file to arrive)</a:t>
            </a:r>
            <a:br>
              <a:rPr lang="en-US">
                <a:latin typeface="Open Sans"/>
                <a:ea typeface="Open Sans"/>
                <a:cs typeface="Open Sans"/>
                <a:sym typeface="Open Sans"/>
              </a:rPr>
            </a:br>
          </a:p>
        </p:txBody>
      </p:sp>
      <p:sp>
        <p:nvSpPr>
          <p:cNvPr id="845" name="Shape 845"/>
          <p:cNvSpPr txBox="1"/>
          <p:nvPr/>
        </p:nvSpPr>
        <p:spPr>
          <a:xfrm>
            <a:off x="621325" y="3187375"/>
            <a:ext cx="8827199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>
              <a:spcBef>
                <a:spcPts val="600"/>
              </a:spcBef>
              <a:buClr>
                <a:srgbClr val="434343"/>
              </a:buClr>
              <a:buSzPct val="63636"/>
              <a:buChar char="●"/>
            </a:pPr>
            <a:r>
              <a:rPr b="1" lang="en-US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Spriting images</a:t>
            </a:r>
          </a:p>
          <a:p>
            <a:pPr indent="-317500" lvl="1" marL="914400" rtl="0">
              <a:spcBef>
                <a:spcPts val="600"/>
              </a:spcBef>
              <a:buClr>
                <a:schemeClr val="accent4"/>
              </a:buClr>
              <a:buSzPct val="77777"/>
              <a:buFont typeface="Courier New"/>
              <a:buChar char="o"/>
            </a:pPr>
            <a:r>
              <a:rPr lang="en-US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Reduces number of downloads and latency overhead</a:t>
            </a:r>
          </a:p>
          <a:p>
            <a:pPr indent="-317500" lvl="1" marL="914400" rtl="0">
              <a:spcBef>
                <a:spcPts val="600"/>
              </a:spcBef>
              <a:buClr>
                <a:schemeClr val="accent2"/>
              </a:buClr>
              <a:buSzPct val="77777"/>
              <a:buFont typeface="Courier New"/>
              <a:buChar char="o"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Painful and annoying preprocessing and expensive cache invalidations</a:t>
            </a:r>
          </a:p>
          <a:p>
            <a:pPr indent="-317500" lvl="1" marL="914400" rtl="0">
              <a:spcBef>
                <a:spcPts val="600"/>
              </a:spcBef>
              <a:buClr>
                <a:srgbClr val="727272"/>
              </a:buClr>
              <a:buSzPct val="77777"/>
              <a:buFont typeface="Courier New"/>
              <a:buChar char="o"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Have to decode entire sprite bitmap - CPU time and memory</a:t>
            </a:r>
            <a:br>
              <a:rPr lang="en-US" sz="1800">
                <a:solidFill>
                  <a:srgbClr val="727272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</p:txBody>
      </p:sp>
      <p:sp>
        <p:nvSpPr>
          <p:cNvPr id="846" name="Shape 846"/>
          <p:cNvSpPr txBox="1"/>
          <p:nvPr/>
        </p:nvSpPr>
        <p:spPr>
          <a:xfrm>
            <a:off x="612625" y="4587700"/>
            <a:ext cx="8531099" cy="15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>
              <a:spcBef>
                <a:spcPts val="600"/>
              </a:spcBef>
              <a:buClr>
                <a:schemeClr val="accent5"/>
              </a:buClr>
              <a:buSzPct val="63636"/>
              <a:buChar char="●"/>
            </a:pPr>
            <a:r>
              <a:rPr b="1" lang="en-US" sz="2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Resource inlining</a:t>
            </a:r>
          </a:p>
          <a:p>
            <a:pPr indent="-317500" lvl="1" marL="914400" rtl="0">
              <a:spcBef>
                <a:spcPts val="600"/>
              </a:spcBef>
              <a:buClr>
                <a:schemeClr val="accent4"/>
              </a:buClr>
              <a:buSzPct val="77777"/>
              <a:buFont typeface="Courier New"/>
              <a:buChar char="o"/>
            </a:pPr>
            <a:r>
              <a:rPr lang="en-US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Eliminates the request for small resources</a:t>
            </a:r>
          </a:p>
          <a:p>
            <a:pPr indent="-317500" lvl="1" marL="914400" rtl="0">
              <a:spcBef>
                <a:spcPts val="600"/>
              </a:spcBef>
              <a:buClr>
                <a:schemeClr val="accent2"/>
              </a:buClr>
              <a:buSzPct val="77777"/>
              <a:buFont typeface="Courier New"/>
              <a:buChar char="o"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Resource can’t be cached, inflates parent document</a:t>
            </a:r>
          </a:p>
          <a:p>
            <a:pPr indent="-317500" lvl="1" marL="914400" rtl="0">
              <a:spcBef>
                <a:spcPts val="600"/>
              </a:spcBef>
              <a:buClr>
                <a:schemeClr val="accent2"/>
              </a:buClr>
              <a:buSzPct val="77777"/>
              <a:buFont typeface="Courier New"/>
              <a:buChar char="o"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30% overhead on base64 encoding</a:t>
            </a:r>
          </a:p>
        </p:txBody>
      </p:sp>
      <p:sp>
        <p:nvSpPr>
          <p:cNvPr id="847" name="Shape 847"/>
          <p:cNvSpPr txBox="1"/>
          <p:nvPr/>
        </p:nvSpPr>
        <p:spPr>
          <a:xfrm>
            <a:off x="615625" y="416225"/>
            <a:ext cx="86805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7500" lvl="0" marL="457200" rtl="0">
              <a:spcBef>
                <a:spcPts val="600"/>
              </a:spcBef>
              <a:buClr>
                <a:srgbClr val="434343"/>
              </a:buClr>
              <a:buSzPct val="63636"/>
              <a:buChar char="●"/>
            </a:pPr>
            <a:r>
              <a:rPr b="1" lang="en-US" sz="22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Domain sharding</a:t>
            </a:r>
          </a:p>
          <a:p>
            <a:pPr indent="-317500" lvl="1" marL="914400" rtl="0">
              <a:spcBef>
                <a:spcPts val="600"/>
              </a:spcBef>
              <a:buClr>
                <a:srgbClr val="434343"/>
              </a:buClr>
              <a:buSzPct val="77777"/>
              <a:buFont typeface="Courier New"/>
              <a:buChar char="o"/>
            </a:pPr>
            <a:r>
              <a:rPr lang="en-US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TCP Slow Start? Browser limits, Nah... 15+ parallel requests -- </a:t>
            </a:r>
            <a:r>
              <a:rPr i="1" lang="en-US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Yeehaw!!!</a:t>
            </a:r>
          </a:p>
          <a:p>
            <a:pPr indent="-317500" lvl="1" marL="914400" rtl="0">
              <a:spcBef>
                <a:spcPts val="600"/>
              </a:spcBef>
              <a:buClr>
                <a:srgbClr val="727272"/>
              </a:buClr>
              <a:buSzPct val="77777"/>
              <a:buFont typeface="Courier New"/>
              <a:buChar char="o"/>
            </a:pPr>
            <a:r>
              <a:rPr lang="en-US"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Causes congestion and unnecessary latency and retransmissions</a:t>
            </a:r>
            <a:br>
              <a:rPr i="1" lang="en-US" sz="1800">
                <a:solidFill>
                  <a:srgbClr val="727272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416" y="820045"/>
            <a:ext cx="6460846" cy="4168479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Shape 853"/>
          <p:cNvSpPr txBox="1"/>
          <p:nvPr/>
        </p:nvSpPr>
        <p:spPr>
          <a:xfrm>
            <a:off x="1358925" y="5047925"/>
            <a:ext cx="90618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3600">
                <a:latin typeface="Open Sans"/>
                <a:ea typeface="Open Sans"/>
                <a:cs typeface="Open Sans"/>
                <a:sym typeface="Open Sans"/>
              </a:rPr>
              <a:t>… why not </a:t>
            </a:r>
            <a:r>
              <a:rPr b="1" i="1" lang="en-US" sz="36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fix HTTP</a:t>
            </a:r>
            <a:r>
              <a:rPr i="1" lang="en-US" sz="3600">
                <a:latin typeface="Open Sans"/>
                <a:ea typeface="Open Sans"/>
                <a:cs typeface="Open Sans"/>
                <a:sym typeface="Open Sans"/>
              </a:rPr>
              <a:t> instead?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idx="1" type="subTitle"/>
          </p:nvPr>
        </p:nvSpPr>
        <p:spPr>
          <a:xfrm>
            <a:off x="926270" y="5428016"/>
            <a:ext cx="7439699" cy="101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-US" sz="2900">
                <a:latin typeface="Open Sans"/>
                <a:ea typeface="Open Sans"/>
                <a:cs typeface="Open Sans"/>
                <a:sym typeface="Open Sans"/>
              </a:rPr>
              <a:t>HTTP 2.0 work kicked off in Jan 2012.</a:t>
            </a:r>
          </a:p>
        </p:txBody>
      </p:sp>
      <p:sp>
        <p:nvSpPr>
          <p:cNvPr id="859" name="Shape 859"/>
          <p:cNvSpPr txBox="1"/>
          <p:nvPr>
            <p:ph type="ctrTitle"/>
          </p:nvPr>
        </p:nvSpPr>
        <p:spPr>
          <a:xfrm>
            <a:off x="1218950" y="2738025"/>
            <a:ext cx="8639099" cy="1936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381000" lvl="0" marL="330200" rtl="0">
              <a:lnSpc>
                <a:spcPct val="115000"/>
              </a:lnSpc>
              <a:spcBef>
                <a:spcPts val="0"/>
              </a:spcBef>
              <a:buClr>
                <a:srgbClr val="EFEFEF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Improve end-user perceived latency</a:t>
            </a:r>
          </a:p>
          <a:p>
            <a:pPr indent="-381000" lvl="0" marL="330200" rtl="0">
              <a:lnSpc>
                <a:spcPct val="115000"/>
              </a:lnSpc>
              <a:spcBef>
                <a:spcPts val="0"/>
              </a:spcBef>
              <a:buClr>
                <a:srgbClr val="EFEFEF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Address the "head of line blocking"</a:t>
            </a:r>
          </a:p>
          <a:p>
            <a:pPr indent="-381000" lvl="0" marL="330200" rtl="0">
              <a:lnSpc>
                <a:spcPct val="115000"/>
              </a:lnSpc>
              <a:spcBef>
                <a:spcPts val="0"/>
              </a:spcBef>
              <a:buClr>
                <a:srgbClr val="EFEFEF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Not require multiple connections</a:t>
            </a:r>
          </a:p>
          <a:p>
            <a:pPr indent="-381000" lvl="0" marL="330200" rtl="0">
              <a:lnSpc>
                <a:spcPct val="115000"/>
              </a:lnSpc>
              <a:spcBef>
                <a:spcPts val="0"/>
              </a:spcBef>
              <a:buClr>
                <a:srgbClr val="EFEFEF"/>
              </a:buClr>
              <a:buSzPct val="100000"/>
              <a:buFont typeface="Arial"/>
              <a:buChar char="●"/>
            </a:pPr>
            <a:r>
              <a:rPr lang="en-US" sz="240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Retain the semantics of HTTP/1.1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914150" y="1235550"/>
            <a:ext cx="7439699" cy="132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"</a:t>
            </a:r>
            <a:r>
              <a:rPr b="1"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HTTP 2.0</a:t>
            </a:r>
            <a:r>
              <a:rPr i="1"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is a protocol designed for </a:t>
            </a:r>
            <a:r>
              <a:rPr b="1" i="1" lang="en-US" sz="26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low-latency transport of content</a:t>
            </a:r>
            <a:r>
              <a:rPr i="1" lang="en-US" sz="2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over the World Wide Web"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idx="1" type="body"/>
          </p:nvPr>
        </p:nvSpPr>
        <p:spPr>
          <a:xfrm>
            <a:off x="460150" y="1433600"/>
            <a:ext cx="4293900" cy="472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●"/>
            </a:pPr>
            <a:r>
              <a:rPr b="1" lang="en-US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One TCP connection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●"/>
            </a:pPr>
            <a:r>
              <a:rPr b="1" lang="en-US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Request = Stream</a:t>
            </a:r>
          </a:p>
          <a:p>
            <a:pPr indent="-355600" lvl="1" marL="914400" rtl="0">
              <a:spcBef>
                <a:spcPts val="0"/>
              </a:spcBef>
              <a:buClr>
                <a:schemeClr val="accent5"/>
              </a:buClr>
              <a:buSzPct val="100000"/>
              <a:buFont typeface="Courier New"/>
              <a:buChar char="o"/>
            </a:pPr>
            <a:r>
              <a:rPr lang="en-US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Streams are multiplexed</a:t>
            </a:r>
          </a:p>
          <a:p>
            <a:pPr indent="-355600" lvl="1" marL="914400" rtl="0">
              <a:spcBef>
                <a:spcPts val="0"/>
              </a:spcBef>
              <a:buClr>
                <a:schemeClr val="accent5"/>
              </a:buClr>
              <a:buSzPct val="100000"/>
              <a:buFont typeface="Courier New"/>
              <a:buChar char="o"/>
            </a:pPr>
            <a:r>
              <a:rPr lang="en-US" sz="2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Streams are prioritized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>
              <a:spcBef>
                <a:spcPts val="0"/>
              </a:spcBef>
              <a:buSzPct val="100000"/>
              <a:buFont typeface="Arial"/>
              <a:buChar char="●"/>
            </a:pPr>
            <a:r>
              <a:rPr b="1"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Binary framing layer</a:t>
            </a:r>
          </a:p>
          <a:p>
            <a:pPr indent="-3556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Prioritization</a:t>
            </a:r>
          </a:p>
          <a:p>
            <a:pPr indent="-3556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Flow control</a:t>
            </a:r>
          </a:p>
          <a:p>
            <a:pPr indent="-3556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Server push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rial"/>
              <a:buChar char="●"/>
            </a:pPr>
            <a:r>
              <a:rPr b="1"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Header compression</a:t>
            </a:r>
          </a:p>
        </p:txBody>
      </p:sp>
      <p:sp>
        <p:nvSpPr>
          <p:cNvPr id="866" name="Shape 866"/>
          <p:cNvSpPr txBox="1"/>
          <p:nvPr>
            <p:ph type="title"/>
          </p:nvPr>
        </p:nvSpPr>
        <p:spPr>
          <a:xfrm>
            <a:off x="5332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HTTP 2.0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in one slide… </a:t>
            </a:r>
          </a:p>
        </p:txBody>
      </p:sp>
      <p:sp>
        <p:nvSpPr>
          <p:cNvPr id="867" name="Shape 867"/>
          <p:cNvSpPr txBox="1"/>
          <p:nvPr>
            <p:ph idx="1" type="body"/>
          </p:nvPr>
        </p:nvSpPr>
        <p:spPr>
          <a:xfrm>
            <a:off x="9490025" y="6345000"/>
            <a:ext cx="26225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@igrigorik</a:t>
            </a: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          </a:t>
            </a:r>
          </a:p>
        </p:txBody>
      </p:sp>
      <p:pic>
        <p:nvPicPr>
          <p:cNvPr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900" y="1518975"/>
            <a:ext cx="7341524" cy="377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Last mile == Transatlantic hop?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Wat!? Yeah...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75" y="995000"/>
            <a:ext cx="7968449" cy="397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1242897" y="64126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Speed is a feature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1)</a:t>
            </a:r>
          </a:p>
        </p:txBody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704475" y="4896801"/>
            <a:ext cx="10969799" cy="1283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Now you know why carriers don’t advertise these numbers…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Font typeface="Open Sans"/>
              <a:buChar char="➔"/>
            </a:pPr>
            <a:r>
              <a:rPr i="1" lang="en-US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If you look hard enough, you can find them in their FAQ’s.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Open Sans"/>
              <a:buChar char="➔"/>
            </a:pPr>
            <a:r>
              <a:rPr b="1" i="1" lang="en-US">
                <a:latin typeface="Open Sans"/>
                <a:ea typeface="Open Sans"/>
                <a:cs typeface="Open Sans"/>
                <a:sym typeface="Open Sans"/>
              </a:rPr>
              <a:t>Tip… $&gt; traceroute</a:t>
            </a: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US">
                <a:latin typeface="Open Sans"/>
                <a:ea typeface="Open Sans"/>
                <a:cs typeface="Open Sans"/>
                <a:sym typeface="Open Sans"/>
              </a:rPr>
              <a:t>destination.com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9275075" y="2400925"/>
            <a:ext cx="24822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600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(26 + 28) * 2</a:t>
            </a:r>
            <a:r>
              <a:rPr b="1" lang="en-US" sz="2600"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spcBef>
                <a:spcPts val="0"/>
              </a:spcBef>
              <a:buNone/>
            </a:pPr>
            <a:r>
              <a:rPr b="1" lang="en-US" sz="2600">
                <a:latin typeface="Open Sans"/>
                <a:ea typeface="Open Sans"/>
                <a:cs typeface="Open Sans"/>
                <a:sym typeface="Open Sans"/>
              </a:rPr>
              <a:t>108 ms RTT!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>
            <p:ph type="ctrTitle"/>
          </p:nvPr>
        </p:nvSpPr>
        <p:spPr>
          <a:xfrm>
            <a:off x="926025" y="1223700"/>
            <a:ext cx="8574000" cy="29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228600" lvl="0" marL="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i="1" lang="en-US" sz="2400">
                <a:latin typeface="Open Sans"/>
                <a:ea typeface="Open Sans"/>
                <a:cs typeface="Open Sans"/>
                <a:sym typeface="Open Sans"/>
              </a:rPr>
              <a:t>  “... </a:t>
            </a:r>
            <a:r>
              <a:rPr b="1"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we’re not replacing all of HTTP</a:t>
            </a:r>
            <a:r>
              <a:rPr i="1" lang="en-US" sz="2400">
                <a:latin typeface="Open Sans"/>
                <a:ea typeface="Open Sans"/>
                <a:cs typeface="Open Sans"/>
                <a:sym typeface="Open Sans"/>
              </a:rPr>
              <a:t> — the methods, status codes, and most of the headers you use today will be the same. Instead, </a:t>
            </a:r>
            <a:r>
              <a:rPr b="1"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we’re redefining how it gets used “on the wire” so it’s more efficient</a:t>
            </a:r>
            <a:r>
              <a:rPr i="1" lang="en-US" sz="2400">
                <a:latin typeface="Open Sans"/>
                <a:ea typeface="Open Sans"/>
                <a:cs typeface="Open Sans"/>
                <a:sym typeface="Open Sans"/>
              </a:rPr>
              <a:t>, and so that it is more gentle to the Internet itself ....”</a:t>
            </a:r>
          </a:p>
        </p:txBody>
      </p:sp>
      <p:sp>
        <p:nvSpPr>
          <p:cNvPr id="874" name="Shape 874"/>
          <p:cNvSpPr txBox="1"/>
          <p:nvPr>
            <p:ph idx="1" type="subTitle"/>
          </p:nvPr>
        </p:nvSpPr>
        <p:spPr>
          <a:xfrm>
            <a:off x="1078670" y="5504216"/>
            <a:ext cx="7439699" cy="101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- Mark Nottingham (HTTPbis chair)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idx="1" type="body"/>
          </p:nvPr>
        </p:nvSpPr>
        <p:spPr>
          <a:xfrm>
            <a:off x="612650" y="3319125"/>
            <a:ext cx="6287999" cy="2873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Length-prefixed frames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All frames have same 8-byte header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Type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indicates … type of frame: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DATA, HEADERS, PRIORITY, PUSH_PROMISE, …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Each frame may have custom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flags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e.g. </a:t>
            </a: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END_STREAM</a:t>
            </a:r>
          </a:p>
          <a:p>
            <a:pPr indent="-228600" lvl="0" marL="457200" rtl="0">
              <a:spcBef>
                <a:spcPts val="0"/>
              </a:spcBef>
              <a:buFont typeface="Arial"/>
              <a:buChar char="●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Each frame carries a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31-bit stream identifier</a:t>
            </a:r>
          </a:p>
          <a:p>
            <a:pPr indent="-228600" lvl="1" marL="914400" rtl="0">
              <a:spcBef>
                <a:spcPts val="0"/>
              </a:spcBef>
              <a:buFont typeface="Courier New"/>
              <a:buChar char="o"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After that, it’s frame specific payload</a:t>
            </a:r>
          </a:p>
        </p:txBody>
      </p:sp>
      <p:sp>
        <p:nvSpPr>
          <p:cNvPr id="880" name="Shape 880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Binary framing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crash course in one slide...</a:t>
            </a:r>
          </a:p>
        </p:txBody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9490025" y="6345000"/>
            <a:ext cx="26225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@igrigorik</a:t>
            </a: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          </a:t>
            </a:r>
          </a:p>
        </p:txBody>
      </p:sp>
      <p:pic>
        <p:nvPicPr>
          <p:cNvPr id="882" name="Shape 8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50" y="1227975"/>
            <a:ext cx="10793525" cy="1885849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Shape 883"/>
          <p:cNvSpPr txBox="1"/>
          <p:nvPr>
            <p:ph idx="1" type="body"/>
          </p:nvPr>
        </p:nvSpPr>
        <p:spPr>
          <a:xfrm>
            <a:off x="7485150" y="3410775"/>
            <a:ext cx="4094099" cy="2338199"/>
          </a:xfrm>
          <a:prstGeom prst="rect">
            <a:avLst/>
          </a:prstGeom>
          <a:solidFill>
            <a:srgbClr val="F3F3F3"/>
          </a:solidFill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frame = buffer.read(8)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 if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frame_i_care_about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do_something_smart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 else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buffer.skip(frame.length)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 end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 txBox="1"/>
          <p:nvPr>
            <p:ph idx="1" type="body"/>
          </p:nvPr>
        </p:nvSpPr>
        <p:spPr>
          <a:xfrm>
            <a:off x="711150" y="3554975"/>
            <a:ext cx="10362299" cy="287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195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rial"/>
              <a:buChar char="●"/>
            </a:pPr>
            <a:r>
              <a:rPr b="1" lang="en-US" sz="21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Streams are multiplexed</a:t>
            </a:r>
            <a:r>
              <a:rPr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by splitting communication into frames</a:t>
            </a:r>
          </a:p>
          <a:p>
            <a:pPr indent="-36195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e.g. HEADERS, DATA, etc.</a:t>
            </a:r>
            <a:br>
              <a:rPr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36195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rial"/>
              <a:buChar char="●"/>
            </a:pPr>
            <a:r>
              <a:rPr b="1" lang="en-US" sz="21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Frames are interleaved</a:t>
            </a:r>
          </a:p>
          <a:p>
            <a:pPr indent="-36195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Frames can be prioritized</a:t>
            </a:r>
          </a:p>
          <a:p>
            <a:pPr indent="-36195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Courier New"/>
              <a:buChar char="o"/>
            </a:pPr>
            <a:r>
              <a:rPr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Frames can be flow controlled</a:t>
            </a:r>
            <a:br>
              <a:rPr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457200" lvl="0" marL="0" rtl="0">
              <a:spcBef>
                <a:spcPts val="0"/>
              </a:spcBef>
              <a:buNone/>
            </a:pPr>
            <a:r>
              <a:rPr i="1"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E.g. Please send </a:t>
            </a:r>
            <a:r>
              <a:rPr b="1" i="1"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critical.css</a:t>
            </a:r>
            <a:r>
              <a:rPr i="1"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with </a:t>
            </a:r>
            <a:r>
              <a:rPr b="1" i="1"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priority</a:t>
            </a:r>
            <a:r>
              <a:rPr i="1"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i="1"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please! </a:t>
            </a:r>
            <a:r>
              <a:rPr b="1" i="1"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kittens.jpg</a:t>
            </a:r>
            <a:r>
              <a:rPr i="1"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with </a:t>
            </a:r>
            <a:r>
              <a:rPr b="1" i="1"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priority 10</a:t>
            </a:r>
            <a:r>
              <a:rPr i="1"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889" name="Shape 889"/>
          <p:cNvSpPr txBox="1"/>
          <p:nvPr>
            <p:ph type="title"/>
          </p:nvPr>
        </p:nvSpPr>
        <p:spPr>
          <a:xfrm>
            <a:off x="609441" y="1984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Basic data flow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in HTTP 2.0...</a:t>
            </a:r>
          </a:p>
        </p:txBody>
      </p:sp>
      <p:sp>
        <p:nvSpPr>
          <p:cNvPr id="890" name="Shape 890"/>
          <p:cNvSpPr txBox="1"/>
          <p:nvPr>
            <p:ph idx="1" type="body"/>
          </p:nvPr>
        </p:nvSpPr>
        <p:spPr>
          <a:xfrm>
            <a:off x="9490025" y="6345000"/>
            <a:ext cx="26225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@igrigorik</a:t>
            </a: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          </a:t>
            </a:r>
          </a:p>
        </p:txBody>
      </p:sp>
      <p:pic>
        <p:nvPicPr>
          <p:cNvPr id="891" name="Shape 8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400" y="1078350"/>
            <a:ext cx="8586624" cy="237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/>
          <p:nvPr>
            <p:ph idx="1" type="body"/>
          </p:nvPr>
        </p:nvSpPr>
        <p:spPr>
          <a:xfrm>
            <a:off x="711150" y="3631175"/>
            <a:ext cx="10969799" cy="2508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Stream flow-control enables</a:t>
            </a: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21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fine-grained resource control</a:t>
            </a:r>
            <a:r>
              <a:rPr lang="en-US" sz="21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1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between streams. E.g…</a:t>
            </a:r>
            <a:br>
              <a:rPr lang="en-US" sz="2400"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T(0):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 am willing to receive</a:t>
            </a: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64 KB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of kittens.jpg.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T(0):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I am willing to receive </a:t>
            </a: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500KB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of critical.js 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…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T(n):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Ok, now send the </a:t>
            </a: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remainder</a:t>
            </a: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of kittens.jpg.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i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Client controls how and when the stream and connection window is incremented!</a:t>
            </a:r>
          </a:p>
        </p:txBody>
      </p:sp>
      <p:sp>
        <p:nvSpPr>
          <p:cNvPr id="897" name="Shape 897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Connection + stream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flow-control</a:t>
            </a:r>
            <a:r>
              <a:rPr lang="en-U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</a:p>
        </p:txBody>
      </p:sp>
      <p:sp>
        <p:nvSpPr>
          <p:cNvPr id="898" name="Shape 898"/>
          <p:cNvSpPr txBox="1"/>
          <p:nvPr>
            <p:ph idx="1" type="body"/>
          </p:nvPr>
        </p:nvSpPr>
        <p:spPr>
          <a:xfrm>
            <a:off x="9490025" y="6345000"/>
            <a:ext cx="26225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@igrigorik</a:t>
            </a: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          </a:t>
            </a:r>
          </a:p>
        </p:txBody>
      </p:sp>
      <p:pic>
        <p:nvPicPr>
          <p:cNvPr id="899" name="Shape 8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400" y="1078350"/>
            <a:ext cx="8586624" cy="237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 txBox="1"/>
          <p:nvPr>
            <p:ph idx="1" type="body"/>
          </p:nvPr>
        </p:nvSpPr>
        <p:spPr>
          <a:xfrm>
            <a:off x="711150" y="4850375"/>
            <a:ext cx="10687200" cy="140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-US" sz="23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Inlining </a:t>
            </a:r>
            <a:r>
              <a:rPr b="1" i="1" lang="en-US" sz="23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is</a:t>
            </a:r>
            <a:r>
              <a:rPr i="1" lang="en-US" sz="23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server push. Except,</a:t>
            </a:r>
            <a:r>
              <a:rPr i="1" lang="en-US" sz="23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-US" sz="23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HTTP 2.0 server push is cacheable!</a:t>
            </a:r>
            <a:r>
              <a:rPr i="1" lang="en-US" sz="2300">
                <a:latin typeface="Open Sans"/>
                <a:ea typeface="Open Sans"/>
                <a:cs typeface="Open Sans"/>
                <a:sym typeface="Open Sans"/>
              </a:rPr>
              <a:t> </a:t>
            </a:r>
            <a:br>
              <a:rPr i="1" lang="en-US" sz="2300"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3556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One request, multiple responses.</a:t>
            </a:r>
          </a:p>
          <a:p>
            <a:pPr indent="-3556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Arial"/>
              <a:buChar char="●"/>
            </a:pPr>
            <a:r>
              <a:rPr lang="en-US" sz="2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Push redirects, cache invalidations, … lots of new and exciting possibilities!</a:t>
            </a:r>
          </a:p>
        </p:txBody>
      </p:sp>
      <p:sp>
        <p:nvSpPr>
          <p:cNvPr id="905" name="Shape 905"/>
          <p:cNvSpPr txBox="1"/>
          <p:nvPr>
            <p:ph type="title"/>
          </p:nvPr>
        </p:nvSpPr>
        <p:spPr>
          <a:xfrm>
            <a:off x="609441" y="460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Server push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… is replacing inlining.</a:t>
            </a:r>
          </a:p>
        </p:txBody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9490025" y="6345000"/>
            <a:ext cx="26225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@igrigorik</a:t>
            </a: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          </a:t>
            </a:r>
          </a:p>
        </p:txBody>
      </p:sp>
      <p:pic>
        <p:nvPicPr>
          <p:cNvPr id="907" name="Shape 9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75" y="848849"/>
            <a:ext cx="9507924" cy="370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00" y="1007075"/>
            <a:ext cx="6133799" cy="516354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>
            <p:ph idx="1" type="body"/>
          </p:nvPr>
        </p:nvSpPr>
        <p:spPr>
          <a:xfrm>
            <a:off x="7257425" y="1265475"/>
            <a:ext cx="4561499" cy="118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Both sides maintain “header tables”</a:t>
            </a: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New requests “toggle” or “insert” new values into the table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i="1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4" name="Shape 914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HTTP 2.0 provides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header compression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!</a:t>
            </a:r>
          </a:p>
        </p:txBody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9490025" y="6345000"/>
            <a:ext cx="26225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@igrigorik</a:t>
            </a: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          </a:t>
            </a:r>
          </a:p>
        </p:txBody>
      </p:sp>
      <p:sp>
        <p:nvSpPr>
          <p:cNvPr id="916" name="Shape 916"/>
          <p:cNvSpPr/>
          <p:nvPr/>
        </p:nvSpPr>
        <p:spPr>
          <a:xfrm>
            <a:off x="3312600" y="972225"/>
            <a:ext cx="3664500" cy="44456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7" name="Shape 917"/>
          <p:cNvSpPr txBox="1"/>
          <p:nvPr/>
        </p:nvSpPr>
        <p:spPr>
          <a:xfrm>
            <a:off x="1171700" y="6389150"/>
            <a:ext cx="9614999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* as low as 8 bytes for an identical request. </a:t>
            </a:r>
          </a:p>
        </p:txBody>
      </p:sp>
      <p:sp>
        <p:nvSpPr>
          <p:cNvPr id="918" name="Shape 918"/>
          <p:cNvSpPr txBox="1"/>
          <p:nvPr/>
        </p:nvSpPr>
        <p:spPr>
          <a:xfrm>
            <a:off x="7311775" y="2407000"/>
            <a:ext cx="4507200" cy="2350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>
              <a:spcBef>
                <a:spcPts val="600"/>
              </a:spcBef>
              <a:buClr>
                <a:srgbClr val="434343"/>
              </a:buClr>
              <a:buFont typeface="Open Sans"/>
            </a:pPr>
            <a:r>
              <a:rPr lang="en-US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New header set is a “diff” of the previous  set of headers</a:t>
            </a:r>
          </a:p>
          <a:p>
            <a:pPr indent="-228600" lvl="0" marL="457200" rtl="0">
              <a:spcBef>
                <a:spcPts val="600"/>
              </a:spcBef>
              <a:buClr>
                <a:srgbClr val="434343"/>
              </a:buClr>
              <a:buFont typeface="Open Sans"/>
            </a:pPr>
            <a:r>
              <a:rPr lang="en-US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Repeat request (polling) with exact same headers incurs </a:t>
            </a:r>
            <a:r>
              <a:rPr b="1" lang="en-US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no overhead</a:t>
            </a:r>
            <a:r>
              <a:rPr lang="en-US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8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600"/>
              </a:spcBef>
              <a:buNone/>
            </a:pPr>
            <a:r>
              <a:rPr i="1" lang="en-US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	Byte cost of new stream: </a:t>
            </a:r>
            <a:r>
              <a:rPr b="1" i="1" lang="en-US"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8 bytes! *</a:t>
            </a:r>
          </a:p>
        </p:txBody>
      </p:sp>
      <p:pic>
        <p:nvPicPr>
          <p:cNvPr id="919" name="Shape 9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82275" y="4837500"/>
            <a:ext cx="1779974" cy="202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9900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 txBox="1"/>
          <p:nvPr>
            <p:ph idx="4294967295" type="ctrTitle"/>
          </p:nvPr>
        </p:nvSpPr>
        <p:spPr>
          <a:xfrm>
            <a:off x="776200" y="2717450"/>
            <a:ext cx="11024999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tl;dr: framing, mux, prioritization, flow control</a:t>
            </a:r>
          </a:p>
          <a:p>
            <a:pPr lvl="0" rtl="0">
              <a:spcBef>
                <a:spcPts val="0"/>
              </a:spcBef>
              <a:buNone/>
            </a:pPr>
            <a:r>
              <a:rPr b="0" i="1"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same HTTP protocol semantics, complete performance reboot!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Shape 929"/>
          <p:cNvSpPr txBox="1"/>
          <p:nvPr>
            <p:ph type="title"/>
          </p:nvPr>
        </p:nvSpPr>
        <p:spPr>
          <a:xfrm>
            <a:off x="197045" y="122250"/>
            <a:ext cx="49586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Benefits</a:t>
            </a:r>
          </a:p>
        </p:txBody>
      </p:sp>
      <p:sp>
        <p:nvSpPr>
          <p:cNvPr id="930" name="Shape 930"/>
          <p:cNvSpPr txBox="1"/>
          <p:nvPr>
            <p:ph idx="1" type="body"/>
          </p:nvPr>
        </p:nvSpPr>
        <p:spPr>
          <a:xfrm>
            <a:off x="9490025" y="6345000"/>
            <a:ext cx="26225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@igrigorik</a:t>
            </a:r>
            <a:r>
              <a:rPr b="1" lang="en-US" sz="1200">
                <a:latin typeface="Open Sans"/>
                <a:ea typeface="Open Sans"/>
                <a:cs typeface="Open Sans"/>
                <a:sym typeface="Open Sans"/>
              </a:rPr>
              <a:t>          </a:t>
            </a:r>
          </a:p>
        </p:txBody>
      </p:sp>
      <p:sp>
        <p:nvSpPr>
          <p:cNvPr id="931" name="Shape 931"/>
          <p:cNvSpPr/>
          <p:nvPr/>
        </p:nvSpPr>
        <p:spPr>
          <a:xfrm>
            <a:off x="5909550" y="0"/>
            <a:ext cx="6278999" cy="6858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2" name="Shape 932"/>
          <p:cNvSpPr txBox="1"/>
          <p:nvPr>
            <p:ph type="title"/>
          </p:nvPr>
        </p:nvSpPr>
        <p:spPr>
          <a:xfrm>
            <a:off x="6287294" y="122250"/>
            <a:ext cx="49586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Opportunities</a:t>
            </a:r>
          </a:p>
        </p:txBody>
      </p:sp>
      <p:sp>
        <p:nvSpPr>
          <p:cNvPr id="933" name="Shape 933"/>
          <p:cNvSpPr txBox="1"/>
          <p:nvPr>
            <p:ph idx="1" type="body"/>
          </p:nvPr>
        </p:nvSpPr>
        <p:spPr>
          <a:xfrm>
            <a:off x="6239250" y="885350"/>
            <a:ext cx="5102399" cy="496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Unshard, un-concat, un-sprite, …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  <a:buFont typeface="Courier New"/>
              <a:buChar char="o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Modular code, modular assets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  <a:buFont typeface="Courier New"/>
              <a:buChar char="o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Improved cache performance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  <a:buFont typeface="Courier New"/>
              <a:buChar char="o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Improved page load times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Layer other browser transports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  <a:buFont typeface="Courier New"/>
              <a:buChar char="o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XHR / SSE: work out of the gate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  <a:buFont typeface="Courier New"/>
              <a:buChar char="o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(TODO) WebSockets over HTTP 2.0: free mux, flow control, prioritization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We need smarter servers!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  <a:buFont typeface="Courier New"/>
              <a:buChar char="o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Support for prioritization, flow control, and resource push!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6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One RPC stack to rule them all</a:t>
            </a:r>
          </a:p>
          <a:p>
            <a:pPr indent="-228600" lvl="1" marL="914400" rtl="0">
              <a:spcBef>
                <a:spcPts val="0"/>
              </a:spcBef>
              <a:buClr>
                <a:srgbClr val="434343"/>
              </a:buClr>
              <a:buFont typeface="Courier New"/>
              <a:buChar char="o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Standardized, high-performance RPC protocol stack (internal, external)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934" name="Shape 934"/>
          <p:cNvSpPr txBox="1"/>
          <p:nvPr>
            <p:ph idx="1" type="body"/>
          </p:nvPr>
        </p:nvSpPr>
        <p:spPr>
          <a:xfrm>
            <a:off x="122950" y="1082825"/>
            <a:ext cx="5786700" cy="438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b="1" lang="en-US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min(</a:t>
            </a:r>
            <a:r>
              <a:rPr b="1" lang="en-US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request overhead</a:t>
            </a:r>
            <a:r>
              <a:rPr b="1" lang="en-US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8 bytes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b="1" lang="en-US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max(</a:t>
            </a:r>
            <a:r>
              <a:rPr b="1" lang="en-US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parallelism</a:t>
            </a:r>
            <a:r>
              <a:rPr b="1" lang="en-US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 		=</a:t>
            </a:r>
            <a:r>
              <a:rPr lang="en-US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100~1000 streams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b="1" lang="en-US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max(</a:t>
            </a:r>
            <a:r>
              <a:rPr b="1" lang="en-US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client queueing latency</a:t>
            </a:r>
            <a:r>
              <a:rPr b="1" lang="en-US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 = 0 ms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Stream multiplexing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Stream prioritization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Stream flow control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Server push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Arial"/>
              <a:buChar char="●"/>
            </a:pPr>
            <a:r>
              <a:rPr b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Plus all the usual HTTP goodies!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Font typeface="Courier New"/>
              <a:buChar char="o"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Browser caching, authentication, content negotiation, content-encoding, transfer encoding, encryption, … 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br>
              <a:rPr i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i="1"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      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i="1">
              <a:solidFill>
                <a:schemeClr val="accent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5" name="Shape 935"/>
          <p:cNvSpPr txBox="1"/>
          <p:nvPr/>
        </p:nvSpPr>
        <p:spPr>
          <a:xfrm>
            <a:off x="1171700" y="6389150"/>
            <a:ext cx="4554900" cy="3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* or today, via SPDY. </a:t>
            </a:r>
          </a:p>
        </p:txBody>
      </p:sp>
      <p:sp>
        <p:nvSpPr>
          <p:cNvPr id="936" name="Shape 936"/>
          <p:cNvSpPr txBox="1"/>
          <p:nvPr/>
        </p:nvSpPr>
        <p:spPr>
          <a:xfrm>
            <a:off x="609600" y="5907750"/>
            <a:ext cx="4816199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18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Available in your browser circa ~2014! *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 txBox="1"/>
          <p:nvPr>
            <p:ph type="ctrTitle"/>
          </p:nvPr>
        </p:nvSpPr>
        <p:spPr>
          <a:xfrm>
            <a:off x="682000" y="4127800"/>
            <a:ext cx="8574000" cy="2341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-228600" lvl="0" marL="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i="1" lang="en-US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HTTP 2.0 draft 6</a:t>
            </a:r>
            <a:r>
              <a:rPr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US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implementations in Firefox, Chrome, IE11 </a:t>
            </a:r>
          </a:p>
          <a:p>
            <a:pPr indent="-228600" lvl="0" marL="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i="1" lang="en-US" sz="24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has SPDY support (stepping stone)</a:t>
            </a:r>
            <a:r>
              <a:rPr i="1" lang="en-US" sz="2400">
                <a:latin typeface="Open Sans"/>
                <a:ea typeface="Open Sans"/>
                <a:cs typeface="Open Sans"/>
                <a:sym typeface="Open Sans"/>
              </a:rPr>
              <a:t>. Plus client/server</a:t>
            </a:r>
          </a:p>
          <a:p>
            <a:pPr indent="-228600" lvl="0" marL="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i="1" lang="en-US" sz="2400">
                <a:latin typeface="Open Sans"/>
                <a:ea typeface="Open Sans"/>
                <a:cs typeface="Open Sans"/>
                <a:sym typeface="Open Sans"/>
              </a:rPr>
              <a:t>implementations in C, JavaScript (node.js), Ruby, Perl, etc. </a:t>
            </a:r>
          </a:p>
          <a:p>
            <a:pPr indent="-228600" lvl="0" marL="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t/>
            </a:r>
            <a:endParaRPr i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b="1"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HTTP 2.0 is coming to a client / server near you in 2014. </a:t>
            </a:r>
          </a:p>
        </p:txBody>
      </p:sp>
      <p:grpSp>
        <p:nvGrpSpPr>
          <p:cNvPr id="942" name="Shape 942"/>
          <p:cNvGrpSpPr/>
          <p:nvPr/>
        </p:nvGrpSpPr>
        <p:grpSpPr>
          <a:xfrm>
            <a:off x="-13100" y="377325"/>
            <a:ext cx="12206075" cy="3237603"/>
            <a:chOff x="-13100" y="377325"/>
            <a:chExt cx="12206075" cy="3237603"/>
          </a:xfrm>
        </p:grpSpPr>
        <p:pic>
          <p:nvPicPr>
            <p:cNvPr id="943" name="Shape 9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50" y="377325"/>
              <a:ext cx="12188825" cy="323760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44" name="Shape 944"/>
            <p:cNvCxnSpPr>
              <a:stCxn id="945" idx="0"/>
              <a:endCxn id="945" idx="0"/>
            </p:cNvCxnSpPr>
            <p:nvPr/>
          </p:nvCxnSpPr>
          <p:spPr>
            <a:xfrm>
              <a:off x="-13100" y="379675"/>
              <a:ext cx="12188700" cy="0"/>
            </a:xfrm>
            <a:prstGeom prst="straightConnector1">
              <a:avLst/>
            </a:prstGeom>
            <a:noFill/>
            <a:ln cap="flat" cmpd="sng" w="19050">
              <a:solidFill>
                <a:srgbClr val="EFEFEF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946" name="Shape 946"/>
            <p:cNvCxnSpPr>
              <a:stCxn id="945" idx="0"/>
              <a:endCxn id="945" idx="0"/>
            </p:cNvCxnSpPr>
            <p:nvPr/>
          </p:nvCxnSpPr>
          <p:spPr>
            <a:xfrm>
              <a:off x="62" y="3614925"/>
              <a:ext cx="12188700" cy="0"/>
            </a:xfrm>
            <a:prstGeom prst="straightConnector1">
              <a:avLst/>
            </a:prstGeom>
            <a:noFill/>
            <a:ln cap="flat" cmpd="sng" w="19050">
              <a:solidFill>
                <a:srgbClr val="EFEFEF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947" name="Shape 947"/>
          <p:cNvSpPr txBox="1"/>
          <p:nvPr/>
        </p:nvSpPr>
        <p:spPr>
          <a:xfrm>
            <a:off x="7938775" y="3614925"/>
            <a:ext cx="3661199" cy="4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3F3F3"/>
                </a:solidFill>
                <a:latin typeface="Open Sans"/>
                <a:ea typeface="Open Sans"/>
                <a:cs typeface="Open Sans"/>
                <a:sym typeface="Open Sans"/>
              </a:rPr>
              <a:t>github.com/igrigorik/http-2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accent4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 txBox="1"/>
          <p:nvPr/>
        </p:nvSpPr>
        <p:spPr>
          <a:xfrm>
            <a:off x="824800" y="205025"/>
            <a:ext cx="9807000" cy="61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Start by optimizing TCP!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IW10, proportional rate reduction, …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Ensure you have keep-alive enabled!</a:t>
            </a:r>
          </a:p>
          <a:p>
            <a:pPr indent="-381000" lvl="2" marL="13716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pen Sans"/>
            </a:pPr>
            <a:r>
              <a:rPr lang="en-US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Use HSTS to avoid costly HTTPS redirects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Optimize your TLS deployments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Record and cert sizes, session resumption, ...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Compress and eliminate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Enable gzip (please!) and fetch what you need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Cache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Too many sites are missing cache headers to this day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pen Sans"/>
            </a:pPr>
            <a: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Expiry / max-age and revalidation (Etag, Last-Modified)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accent3"/>
              </a:buClr>
              <a:buSzPct val="100000"/>
              <a:buFont typeface="Open Sans"/>
            </a:pPr>
            <a:r>
              <a:rPr b="1" lang="en-US" sz="28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Investigate SPDY / HTTP 2.0</a:t>
            </a:r>
          </a:p>
        </p:txBody>
      </p:sp>
      <p:sp>
        <p:nvSpPr>
          <p:cNvPr id="953" name="Shape 953"/>
          <p:cNvSpPr txBox="1"/>
          <p:nvPr/>
        </p:nvSpPr>
        <p:spPr>
          <a:xfrm>
            <a:off x="1226475" y="6382050"/>
            <a:ext cx="5166300" cy="29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Optimizing Application Delivery</a:t>
            </a: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(Chapter 13)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ctrTitle"/>
          </p:nvPr>
        </p:nvSpPr>
        <p:spPr>
          <a:xfrm>
            <a:off x="1231087" y="1342250"/>
            <a:ext cx="8639099" cy="293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5000">
                <a:latin typeface="Open Sans"/>
                <a:ea typeface="Open Sans"/>
                <a:cs typeface="Open Sans"/>
                <a:sym typeface="Open Sans"/>
              </a:rPr>
              <a:t>Worldwide:</a:t>
            </a:r>
            <a:r>
              <a:rPr lang="en-US" sz="50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50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~100 ms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-US" sz="5000">
                <a:latin typeface="Open Sans"/>
                <a:ea typeface="Open Sans"/>
                <a:cs typeface="Open Sans"/>
                <a:sym typeface="Open Sans"/>
              </a:rPr>
              <a:t>US:</a:t>
            </a:r>
            <a:r>
              <a:rPr lang="en-US" sz="50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5000">
                <a:solidFill>
                  <a:srgbClr val="BF9000"/>
                </a:solidFill>
                <a:latin typeface="Open Sans"/>
                <a:ea typeface="Open Sans"/>
                <a:cs typeface="Open Sans"/>
                <a:sym typeface="Open Sans"/>
              </a:rPr>
              <a:t>~50~60 ms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>
            <p:ph idx="1" type="subTitle"/>
          </p:nvPr>
        </p:nvSpPr>
        <p:spPr>
          <a:xfrm>
            <a:off x="1231070" y="5275616"/>
            <a:ext cx="7439699" cy="101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latin typeface="Open Sans"/>
                <a:ea typeface="Open Sans"/>
                <a:cs typeface="Open Sans"/>
                <a:sym typeface="Open Sans"/>
              </a:rPr>
              <a:t>Average RTT to Google in 2012 was…</a:t>
            </a:r>
          </a:p>
          <a:p>
            <a:pPr lvl="0">
              <a:spcBef>
                <a:spcPts val="0"/>
              </a:spcBef>
              <a:buNone/>
            </a:pPr>
            <a:r>
              <a:rPr i="1" lang="en-US" sz="2000">
                <a:latin typeface="Open Sans"/>
                <a:ea typeface="Open Sans"/>
                <a:cs typeface="Open Sans"/>
                <a:sym typeface="Open Sans"/>
              </a:rPr>
              <a:t>and sadly it’s not improving much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 txBox="1"/>
          <p:nvPr>
            <p:ph idx="2" type="body"/>
          </p:nvPr>
        </p:nvSpPr>
        <p:spPr>
          <a:xfrm>
            <a:off x="1396734" y="3376581"/>
            <a:ext cx="5394900" cy="297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Slides @ </a:t>
            </a:r>
            <a:r>
              <a:rPr b="1" lang="en-US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bit.ly/hpbn-talk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Twitter 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igrigorik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  </a:t>
            </a:r>
            <a:r>
              <a:rPr b="1" lang="en-US">
                <a:latin typeface="Open Sans"/>
                <a:ea typeface="Open Sans"/>
                <a:cs typeface="Open Sans"/>
                <a:sym typeface="Open Sans"/>
              </a:rPr>
              <a:t>Email   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 igrigorik@google.com</a:t>
            </a:r>
          </a:p>
        </p:txBody>
      </p:sp>
      <p:sp>
        <p:nvSpPr>
          <p:cNvPr id="959" name="Shape 959"/>
          <p:cNvSpPr txBox="1"/>
          <p:nvPr>
            <p:ph type="ctrTitle"/>
          </p:nvPr>
        </p:nvSpPr>
        <p:spPr>
          <a:xfrm>
            <a:off x="1383144" y="1982781"/>
            <a:ext cx="8072700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Are we fast yet?</a:t>
            </a:r>
          </a:p>
        </p:txBody>
      </p:sp>
      <p:pic>
        <p:nvPicPr>
          <p:cNvPr id="960" name="Shape 9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52200" y="616662"/>
            <a:ext cx="2349799" cy="2532637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Shape 961"/>
          <p:cNvSpPr txBox="1"/>
          <p:nvPr/>
        </p:nvSpPr>
        <p:spPr>
          <a:xfrm>
            <a:off x="1459350" y="6385875"/>
            <a:ext cx="3809699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P.S. Check out the </a:t>
            </a:r>
            <a:r>
              <a:rPr lang="en-US" u="sng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book for (much) more</a:t>
            </a:r>
            <a:r>
              <a:rPr lang="en-US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 txBox="1"/>
          <p:nvPr>
            <p:ph type="title"/>
          </p:nvPr>
        </p:nvSpPr>
        <p:spPr>
          <a:xfrm>
            <a:off x="1001122" y="3148000"/>
            <a:ext cx="8032500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Not fast enough?   Ok, let’s talk </a:t>
            </a:r>
          </a:p>
        </p:txBody>
      </p:sp>
      <p:pic>
        <p:nvPicPr>
          <p:cNvPr id="967" name="Shape 9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1065" y="2953336"/>
            <a:ext cx="2482375" cy="111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 txBox="1"/>
          <p:nvPr>
            <p:ph type="ctrTitle"/>
          </p:nvPr>
        </p:nvSpPr>
        <p:spPr>
          <a:xfrm>
            <a:off x="1392512" y="2565044"/>
            <a:ext cx="10194600" cy="1470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WiFi performance</a:t>
            </a:r>
          </a:p>
        </p:txBody>
      </p:sp>
      <p:sp>
        <p:nvSpPr>
          <p:cNvPr id="973" name="Shape 973"/>
          <p:cNvSpPr txBox="1"/>
          <p:nvPr>
            <p:ph idx="1" type="subTitle"/>
          </p:nvPr>
        </p:nvSpPr>
        <p:spPr>
          <a:xfrm>
            <a:off x="1392511" y="3889807"/>
            <a:ext cx="10194600" cy="914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-US" sz="2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requires its own (unique) set of optimizations...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 txBox="1"/>
          <p:nvPr>
            <p:ph type="title"/>
          </p:nvPr>
        </p:nvSpPr>
        <p:spPr>
          <a:xfrm>
            <a:off x="609441" y="2746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Wireless LAN, aka Wi-Fi...</a:t>
            </a:r>
          </a:p>
        </p:txBody>
      </p:sp>
      <p:sp>
        <p:nvSpPr>
          <p:cNvPr id="979" name="Shape 979"/>
          <p:cNvSpPr txBox="1"/>
          <p:nvPr/>
        </p:nvSpPr>
        <p:spPr>
          <a:xfrm>
            <a:off x="704391" y="4216325"/>
            <a:ext cx="8335799" cy="2192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Wireless extension to existing LAN infrastructure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Same protocol stack, new physical medium</a:t>
            </a: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First commercial success ~1999 with 802.11b (11 Mbps)</a:t>
            </a:r>
            <a:b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indent="-3556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</a:pPr>
            <a:r>
              <a:rPr i="1"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Target: desktop, laptop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80" name="Shape 9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391" y="1303600"/>
            <a:ext cx="7205556" cy="241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Shape 9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1115" y="436486"/>
            <a:ext cx="2482375" cy="1116838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Shape 982"/>
          <p:cNvSpPr txBox="1"/>
          <p:nvPr/>
        </p:nvSpPr>
        <p:spPr>
          <a:xfrm>
            <a:off x="1118850" y="6408725"/>
            <a:ext cx="4826699" cy="38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WiFi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(Chapter 6)</a:t>
            </a:r>
          </a:p>
        </p:txBody>
      </p:sp>
      <p:sp>
        <p:nvSpPr>
          <p:cNvPr id="983" name="Shape 983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@igrigorik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 txBox="1"/>
          <p:nvPr/>
        </p:nvSpPr>
        <p:spPr>
          <a:xfrm>
            <a:off x="5352100" y="3031575"/>
            <a:ext cx="6760499" cy="3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Limited amount of shared spectrum</a:t>
            </a:r>
          </a:p>
          <a:p>
            <a:pPr indent="-355600" lvl="0" marL="457200" rtl="0">
              <a:spcBef>
                <a:spcPts val="0"/>
              </a:spcBef>
              <a:buClr>
                <a:srgbClr val="4D4D4D"/>
              </a:buClr>
              <a:buSzPct val="100000"/>
              <a:buFont typeface="Open Sans"/>
              <a:buChar char="●"/>
            </a:pPr>
            <a:r>
              <a:rPr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Multiple parties who want to transmit and receive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D4D4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D4D4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How do we schedule communication?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rgbClr val="4D4D4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9" name="Shape 9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114" y="1224873"/>
            <a:ext cx="2772000" cy="12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Shape 990"/>
          <p:cNvSpPr txBox="1"/>
          <p:nvPr/>
        </p:nvSpPr>
        <p:spPr>
          <a:xfrm>
            <a:off x="1118850" y="6408725"/>
            <a:ext cx="4826699" cy="38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WiFi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(Chapter 6)</a:t>
            </a:r>
          </a:p>
        </p:txBody>
      </p:sp>
      <p:sp>
        <p:nvSpPr>
          <p:cNvPr id="991" name="Shape 991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  <p:pic>
        <p:nvPicPr>
          <p:cNvPr id="992" name="Shape 9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2025" y="607000"/>
            <a:ext cx="2369388" cy="236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Shape 9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275" y="0"/>
            <a:ext cx="4280939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Shape 994"/>
          <p:cNvSpPr/>
          <p:nvPr/>
        </p:nvSpPr>
        <p:spPr>
          <a:xfrm>
            <a:off x="4475700" y="1715087"/>
            <a:ext cx="576000" cy="38519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>
            <p:ph type="title"/>
          </p:nvPr>
        </p:nvSpPr>
        <p:spPr>
          <a:xfrm>
            <a:off x="609441" y="2746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Carrier Sense Multiple Access + Collision Detection</a:t>
            </a:r>
          </a:p>
        </p:txBody>
      </p:sp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815" y="1936386"/>
            <a:ext cx="2482375" cy="1116838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609450" y="1841425"/>
            <a:ext cx="9007500" cy="372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</a:pPr>
            <a:r>
              <a:rPr b="1" lang="en-US" sz="24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Is anyone talking? 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Courier New"/>
              <a:buChar char="o"/>
            </a:pPr>
            <a:r>
              <a:rPr b="1" lang="en-US" sz="24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No:</a:t>
            </a:r>
            <a:r>
              <a:rPr lang="en-US" sz="24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 begin transmission</a:t>
            </a:r>
          </a:p>
          <a:p>
            <a:pPr indent="-381000" lvl="1" marL="914400" rtl="0">
              <a:lnSpc>
                <a:spcPct val="115000"/>
              </a:lnSpc>
              <a:spcBef>
                <a:spcPts val="0"/>
              </a:spcBef>
              <a:buSzPct val="100000"/>
              <a:buFont typeface="Courier New"/>
              <a:buChar char="o"/>
            </a:pPr>
            <a:r>
              <a:rPr b="1" lang="en-US" sz="2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Yes:</a:t>
            </a:r>
            <a:r>
              <a:rPr lang="en-US" sz="24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 wait until they finish</a:t>
            </a:r>
          </a:p>
          <a:p>
            <a:pPr indent="-381000" lvl="2" marL="1371600" rtl="0">
              <a:lnSpc>
                <a:spcPct val="115000"/>
              </a:lnSpc>
              <a:spcBef>
                <a:spcPts val="0"/>
              </a:spcBef>
              <a:buSzPct val="100000"/>
              <a:buFont typeface="Open Sans"/>
            </a:pPr>
            <a:r>
              <a:rPr b="1" lang="en-US" sz="2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Collision:</a:t>
            </a:r>
            <a:r>
              <a:rPr b="1" lang="en-US" sz="24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stop, sleep for </a:t>
            </a:r>
            <a:r>
              <a:rPr i="1" lang="en-US" sz="24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rand()</a:t>
            </a:r>
            <a:r>
              <a:rPr lang="en-US" sz="24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 with backoff, retry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4D4D4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2400">
              <a:solidFill>
                <a:srgbClr val="4D4D4D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-US" sz="2400">
                <a:solidFill>
                  <a:srgbClr val="4D4D4D"/>
                </a:solidFill>
                <a:latin typeface="Open Sans"/>
                <a:ea typeface="Open Sans"/>
                <a:cs typeface="Open Sans"/>
                <a:sym typeface="Open Sans"/>
              </a:rPr>
              <a:t>There is not much more to it...</a:t>
            </a:r>
          </a:p>
        </p:txBody>
      </p:sp>
      <p:sp>
        <p:nvSpPr>
          <p:cNvPr id="1002" name="Shape 1002"/>
          <p:cNvSpPr txBox="1"/>
          <p:nvPr/>
        </p:nvSpPr>
        <p:spPr>
          <a:xfrm>
            <a:off x="1118850" y="6408725"/>
            <a:ext cx="4826699" cy="38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WiFi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(Chapter 6)</a:t>
            </a:r>
          </a:p>
        </p:txBody>
      </p:sp>
      <p:sp>
        <p:nvSpPr>
          <p:cNvPr id="1003" name="Shape 1003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5"/>
              </a:rPr>
              <a:t>@igrigorik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Wi-Fi channels 101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9743925" y="1188600"/>
            <a:ext cx="20475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Non-overlapping channels: </a:t>
            </a:r>
            <a:r>
              <a:rPr b="1" lang="en-US" sz="1800">
                <a:latin typeface="Open Sans"/>
                <a:ea typeface="Open Sans"/>
                <a:cs typeface="Open Sans"/>
                <a:sym typeface="Open Sans"/>
              </a:rPr>
              <a:t>1, 6, 11</a:t>
            </a:r>
          </a:p>
        </p:txBody>
      </p:sp>
      <p:sp>
        <p:nvSpPr>
          <p:cNvPr id="1010" name="Shape 1010"/>
          <p:cNvSpPr/>
          <p:nvPr/>
        </p:nvSpPr>
        <p:spPr>
          <a:xfrm>
            <a:off x="9020000" y="1277550"/>
            <a:ext cx="474599" cy="68849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11" name="Shape 1011"/>
          <p:cNvGrpSpPr/>
          <p:nvPr/>
        </p:nvGrpSpPr>
        <p:grpSpPr>
          <a:xfrm>
            <a:off x="1252100" y="2770299"/>
            <a:ext cx="10674866" cy="3312383"/>
            <a:chOff x="1252100" y="3151299"/>
            <a:chExt cx="10674866" cy="3312383"/>
          </a:xfrm>
        </p:grpSpPr>
        <p:pic>
          <p:nvPicPr>
            <p:cNvPr id="1012" name="Shape 10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2100" y="3151299"/>
              <a:ext cx="4696474" cy="33123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3" name="Shape 1013"/>
            <p:cNvSpPr txBox="1"/>
            <p:nvPr/>
          </p:nvSpPr>
          <p:spPr>
            <a:xfrm>
              <a:off x="6172366" y="3260591"/>
              <a:ext cx="5754600" cy="2635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342900" lvl="0" marL="457200" rtl="0">
                <a:spcBef>
                  <a:spcPts val="0"/>
                </a:spcBef>
                <a:buSzPct val="100000"/>
                <a:buFont typeface="Arial"/>
                <a:buChar char="●"/>
              </a:pPr>
              <a: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  <a:t>Wi-Fi is a victim of its own success</a:t>
              </a:r>
              <a:b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</a:br>
            </a:p>
            <a:p>
              <a:pPr indent="-342900" lvl="0" marL="457200" rtl="0">
                <a:spcBef>
                  <a:spcPts val="0"/>
                </a:spcBef>
                <a:buSzPct val="100000"/>
                <a:buFont typeface="Arial"/>
                <a:buChar char="●"/>
              </a:pPr>
              <a: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  <a:t>Any user, on any network (in the same channel) can and will affect your latency and throughput!</a:t>
              </a:r>
              <a:b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</a:br>
            </a:p>
            <a:p>
              <a:pPr indent="-342900" lvl="0" marL="457200" rtl="0">
                <a:spcBef>
                  <a:spcPts val="0"/>
                </a:spcBef>
                <a:buSzPct val="100000"/>
                <a:buFont typeface="Arial"/>
                <a:buChar char="●"/>
              </a:pPr>
              <a: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  <a:t>10-20+ overlapping networks in same channel</a:t>
              </a:r>
            </a:p>
            <a:p>
              <a:pPr indent="-342900" lvl="1" marL="914400" rtl="0">
                <a:spcBef>
                  <a:spcPts val="0"/>
                </a:spcBef>
                <a:buSzPct val="100000"/>
                <a:buFont typeface="Courier New"/>
                <a:buChar char="o"/>
              </a:pPr>
              <a:r>
                <a:rPr lang="en-US" sz="1800">
                  <a:latin typeface="Open Sans"/>
                  <a:ea typeface="Open Sans"/>
                  <a:cs typeface="Open Sans"/>
                  <a:sym typeface="Open Sans"/>
                </a:rPr>
                <a:t>shared access medium</a:t>
              </a:r>
            </a:p>
          </p:txBody>
        </p:sp>
      </p:grpSp>
      <p:grpSp>
        <p:nvGrpSpPr>
          <p:cNvPr id="1014" name="Shape 1014"/>
          <p:cNvGrpSpPr/>
          <p:nvPr/>
        </p:nvGrpSpPr>
        <p:grpSpPr>
          <a:xfrm>
            <a:off x="745850" y="906117"/>
            <a:ext cx="7707470" cy="2201820"/>
            <a:chOff x="745850" y="1287117"/>
            <a:chExt cx="7707470" cy="2201820"/>
          </a:xfrm>
        </p:grpSpPr>
        <p:pic>
          <p:nvPicPr>
            <p:cNvPr id="1015" name="Shape 10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5850" y="1287117"/>
              <a:ext cx="7707470" cy="15852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6" name="Shape 1016"/>
            <p:cNvSpPr/>
            <p:nvPr/>
          </p:nvSpPr>
          <p:spPr>
            <a:xfrm>
              <a:off x="798650" y="1760937"/>
              <a:ext cx="1727999" cy="1727999"/>
            </a:xfrm>
            <a:prstGeom prst="arc">
              <a:avLst>
                <a:gd fmla="val 10800000" name="adj1"/>
                <a:gd fmla="val 0" name="adj2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7" name="Shape 1017"/>
            <p:cNvSpPr/>
            <p:nvPr/>
          </p:nvSpPr>
          <p:spPr>
            <a:xfrm>
              <a:off x="2743462" y="1760937"/>
              <a:ext cx="1727999" cy="1727999"/>
            </a:xfrm>
            <a:prstGeom prst="arc">
              <a:avLst>
                <a:gd fmla="val 10800000" name="adj1"/>
                <a:gd fmla="val 0" name="adj2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8" name="Shape 1018"/>
            <p:cNvSpPr/>
            <p:nvPr/>
          </p:nvSpPr>
          <p:spPr>
            <a:xfrm>
              <a:off x="4768062" y="1760937"/>
              <a:ext cx="1727999" cy="1727999"/>
            </a:xfrm>
            <a:prstGeom prst="arc">
              <a:avLst>
                <a:gd fmla="val 10800000" name="adj1"/>
                <a:gd fmla="val 0" name="adj2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19" name="Shape 1019"/>
          <p:cNvSpPr txBox="1"/>
          <p:nvPr/>
        </p:nvSpPr>
        <p:spPr>
          <a:xfrm>
            <a:off x="1118850" y="6408725"/>
            <a:ext cx="4826699" cy="385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WiFi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(Chapter 6)</a:t>
            </a:r>
          </a:p>
        </p:txBody>
      </p:sp>
      <p:sp>
        <p:nvSpPr>
          <p:cNvPr id="1020" name="Shape 1020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6"/>
              </a:rPr>
              <a:t>@igrigorik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Shape 1025"/>
          <p:cNvSpPr txBox="1"/>
          <p:nvPr>
            <p:ph type="title"/>
          </p:nvPr>
        </p:nvSpPr>
        <p:spPr>
          <a:xfrm>
            <a:off x="609450" y="274650"/>
            <a:ext cx="113624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Real-world Wi-Fi performance: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2.4 Ghz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vs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5 Ghz</a:t>
            </a: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     </a:t>
            </a:r>
            <a:r>
              <a:rPr i="1" lang="en-US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   (YMMV)</a:t>
            </a:r>
          </a:p>
        </p:txBody>
      </p:sp>
      <p:sp>
        <p:nvSpPr>
          <p:cNvPr id="1026" name="Shape 1026"/>
          <p:cNvSpPr txBox="1"/>
          <p:nvPr/>
        </p:nvSpPr>
        <p:spPr>
          <a:xfrm>
            <a:off x="9743925" y="1569600"/>
            <a:ext cx="20475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latin typeface="Open Sans"/>
                <a:ea typeface="Open Sans"/>
                <a:cs typeface="Open Sans"/>
                <a:sym typeface="Open Sans"/>
              </a:rPr>
              <a:t>Real-world 1st hop latency</a:t>
            </a:r>
          </a:p>
        </p:txBody>
      </p:sp>
      <p:sp>
        <p:nvSpPr>
          <p:cNvPr id="1027" name="Shape 1027"/>
          <p:cNvSpPr/>
          <p:nvPr/>
        </p:nvSpPr>
        <p:spPr>
          <a:xfrm>
            <a:off x="9020000" y="1658550"/>
            <a:ext cx="474599" cy="68849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028" name="Shape 10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475" y="1270725"/>
            <a:ext cx="7929005" cy="141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Shape 10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86" y="2685295"/>
            <a:ext cx="7986582" cy="210558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30" name="Shape 1030"/>
          <p:cNvGraphicFramePr/>
          <p:nvPr/>
        </p:nvGraphicFramePr>
        <p:xfrm>
          <a:off x="1546180" y="495342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EDEDED"/>
                </a:solidFill>
                <a:tableStyleId>{A540D699-A305-48F9-96FD-05F862C51229}</a:tableStyleId>
              </a:tblPr>
              <a:tblGrid>
                <a:gridCol w="1731050"/>
                <a:gridCol w="1982125"/>
                <a:gridCol w="1612125"/>
                <a:gridCol w="1625325"/>
              </a:tblGrid>
              <a:tr h="276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38100" marB="38100" marR="38100" marL="381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Median (ms)</a:t>
                      </a:r>
                    </a:p>
                  </a:txBody>
                  <a:tcPr marT="38100" marB="38100" marR="38100" marL="381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95% (ms)</a:t>
                      </a:r>
                    </a:p>
                  </a:txBody>
                  <a:tcPr marT="38100" marB="38100" marR="38100" marL="381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99% (ms)</a:t>
                      </a:r>
                    </a:p>
                  </a:txBody>
                  <a:tcPr marT="38100" marB="38100" marR="38100" marL="381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2.4 Ghz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6.22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34.87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CC0000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58.91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96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 Ghz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0.90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1.58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38761D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7.89</a:t>
                      </a:r>
                    </a:p>
                  </a:txBody>
                  <a:tcPr marT="91425" marB="91425" marR="91425" marL="91425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</a:tbl>
          </a:graphicData>
        </a:graphic>
      </p:graphicFrame>
      <p:sp>
        <p:nvSpPr>
          <p:cNvPr id="1031" name="Shape 1031"/>
          <p:cNvSpPr txBox="1"/>
          <p:nvPr/>
        </p:nvSpPr>
        <p:spPr>
          <a:xfrm>
            <a:off x="1074375" y="6432650"/>
            <a:ext cx="7471200" cy="296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1300">
                <a:latin typeface="Open Sans"/>
                <a:ea typeface="Open Sans"/>
                <a:cs typeface="Open Sans"/>
                <a:sym typeface="Open Sans"/>
              </a:rPr>
              <a:t>Sample data from my own home Wi-Fi network...</a:t>
            </a:r>
          </a:p>
        </p:txBody>
      </p:sp>
      <p:grpSp>
        <p:nvGrpSpPr>
          <p:cNvPr id="1032" name="Shape 1032"/>
          <p:cNvGrpSpPr/>
          <p:nvPr/>
        </p:nvGrpSpPr>
        <p:grpSpPr>
          <a:xfrm>
            <a:off x="9018125" y="3819125"/>
            <a:ext cx="2953956" cy="3038874"/>
            <a:chOff x="8865725" y="3819125"/>
            <a:chExt cx="2953956" cy="3038874"/>
          </a:xfrm>
        </p:grpSpPr>
        <p:pic>
          <p:nvPicPr>
            <p:cNvPr id="1033" name="Shape 10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15669" y="4471792"/>
              <a:ext cx="2104011" cy="23862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Shape 1034"/>
            <p:cNvSpPr txBox="1"/>
            <p:nvPr/>
          </p:nvSpPr>
          <p:spPr>
            <a:xfrm>
              <a:off x="8865725" y="3819125"/>
              <a:ext cx="2047500" cy="10628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i="1" lang="en-US" sz="1800">
                  <a:latin typeface="Open Sans"/>
                  <a:ea typeface="Open Sans"/>
                  <a:cs typeface="Open Sans"/>
                  <a:sym typeface="Open Sans"/>
                </a:rPr>
                <a:t>Upgraded router, removed </a:t>
              </a:r>
              <a:r>
                <a:rPr b="1" i="1" lang="en-US" sz="1800">
                  <a:solidFill>
                    <a:schemeClr val="accent4"/>
                  </a:solidFill>
                  <a:latin typeface="Open Sans"/>
                  <a:ea typeface="Open Sans"/>
                  <a:cs typeface="Open Sans"/>
                  <a:sym typeface="Open Sans"/>
                </a:rPr>
                <a:t>~50 ms</a:t>
              </a:r>
              <a:r>
                <a:rPr i="1" lang="en-US" sz="1800">
                  <a:latin typeface="Open Sans"/>
                  <a:ea typeface="Open Sans"/>
                  <a:cs typeface="Open Sans"/>
                  <a:sym typeface="Open Sans"/>
                </a:rPr>
                <a:t> of latency on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i="1" lang="en-US" sz="1800">
                  <a:latin typeface="Open Sans"/>
                  <a:ea typeface="Open Sans"/>
                  <a:cs typeface="Open Sans"/>
                  <a:sym typeface="Open Sans"/>
                </a:rPr>
                <a:t>first hop!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AA84F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 txBox="1"/>
          <p:nvPr/>
        </p:nvSpPr>
        <p:spPr>
          <a:xfrm>
            <a:off x="1165500" y="813150"/>
            <a:ext cx="9363899" cy="523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Adapt to variable bandwidth</a:t>
            </a: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9090"/>
              <a:buFont typeface="Courier New"/>
              <a:buChar char="o"/>
            </a:pP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Adaptive bitrate streaming</a:t>
            </a:r>
          </a:p>
          <a:p>
            <a:pPr indent="-381000" lvl="2" marL="1371600" rtl="0">
              <a:spcBef>
                <a:spcPts val="0"/>
              </a:spcBef>
              <a:buClr>
                <a:srgbClr val="FFFFFF"/>
              </a:buClr>
              <a:buSzPct val="109090"/>
              <a:buFont typeface="Wingdings"/>
              <a:buChar char="§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5-10 second chunks of video content</a:t>
            </a:r>
          </a:p>
          <a:p>
            <a:pPr indent="-381000" lvl="2" marL="1371600" rtl="0">
              <a:spcBef>
                <a:spcPts val="0"/>
              </a:spcBef>
              <a:buClr>
                <a:srgbClr val="FFFFFF"/>
              </a:buClr>
              <a:buSzPct val="109090"/>
              <a:buFont typeface="Wingdings"/>
              <a:buChar char="§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Adapt, do not predict!</a:t>
            </a:r>
          </a:p>
          <a:p>
            <a:pPr lvl="0" rtl="0">
              <a:spcBef>
                <a:spcPts val="0"/>
              </a:spcBef>
              <a:buNone/>
            </a:pPr>
            <a:br>
              <a:rPr lang="en-US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rPr b="1" lang="en-US" sz="3400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rPr>
              <a:t>Adapt to variable latency and jitter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81000" lvl="1" marL="914400" rtl="0">
              <a:spcBef>
                <a:spcPts val="0"/>
              </a:spcBef>
              <a:buClr>
                <a:srgbClr val="FFFFFF"/>
              </a:buClr>
              <a:buSzPct val="109090"/>
              <a:buFont typeface="Courier New"/>
              <a:buChar char="o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 variability for first hop </a:t>
            </a:r>
            <a:r>
              <a:rPr b="1"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for every packet</a:t>
            </a:r>
          </a:p>
          <a:p>
            <a:pPr indent="-381000" lvl="2" marL="1371600" rtl="0">
              <a:spcBef>
                <a:spcPts val="0"/>
              </a:spcBef>
              <a:buClr>
                <a:srgbClr val="FFFFFF"/>
              </a:buClr>
              <a:buSzPct val="109090"/>
              <a:buFont typeface="Wingdings"/>
              <a:buChar char="§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Jitter in packet arrival times</a:t>
            </a:r>
          </a:p>
          <a:p>
            <a:pPr indent="-381000" lvl="2" marL="1371600" rtl="0">
              <a:spcBef>
                <a:spcPts val="0"/>
              </a:spcBef>
              <a:buClr>
                <a:srgbClr val="FFFFFF"/>
              </a:buClr>
              <a:buSzPct val="109090"/>
              <a:buFont typeface="Wingdings"/>
              <a:buChar char="§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Variability != packet loss	</a:t>
            </a:r>
          </a:p>
          <a:p>
            <a:pPr indent="-368300" lvl="3" marL="1828800" rtl="0">
              <a:spcBef>
                <a:spcPts val="0"/>
              </a:spcBef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Link layer retransmissions and error correction...</a:t>
            </a:r>
          </a:p>
        </p:txBody>
      </p:sp>
      <p:pic>
        <p:nvPicPr>
          <p:cNvPr id="1040" name="Shape 10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6375" y="885900"/>
            <a:ext cx="2941650" cy="133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609441" y="122237"/>
            <a:ext cx="10969799" cy="727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4G will save us all! </a:t>
            </a:r>
            <a:r>
              <a:rPr i="1" lang="en-US">
                <a:solidFill>
                  <a:srgbClr val="980000"/>
                </a:solidFill>
                <a:latin typeface="Open Sans"/>
                <a:ea typeface="Open Sans"/>
                <a:cs typeface="Open Sans"/>
                <a:sym typeface="Open Sans"/>
              </a:rPr>
              <a:t>Says marketing guy...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1242897" y="6384589"/>
            <a:ext cx="8743499" cy="34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5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Mobile Networks</a:t>
            </a:r>
            <a:r>
              <a:rPr lang="en-US" sz="1500">
                <a:latin typeface="Open Sans"/>
                <a:ea typeface="Open Sans"/>
                <a:cs typeface="Open Sans"/>
                <a:sym typeface="Open Sans"/>
              </a:rPr>
              <a:t> (Chapter 7)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00" y="1637300"/>
            <a:ext cx="2868874" cy="1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7300" y="1354037"/>
            <a:ext cx="3199500" cy="21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91325" y="1220887"/>
            <a:ext cx="304800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Shape 301"/>
          <p:cNvSpPr/>
          <p:nvPr/>
        </p:nvSpPr>
        <p:spPr>
          <a:xfrm>
            <a:off x="3368725" y="2152625"/>
            <a:ext cx="439200" cy="4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7659462" y="2152625"/>
            <a:ext cx="439200" cy="4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712500" y="3992350"/>
            <a:ext cx="9804300" cy="145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"Users of the </a:t>
            </a:r>
            <a:r>
              <a:rPr b="1" i="1"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Sprint 4G network</a:t>
            </a:r>
            <a:r>
              <a:rPr b="1" i="1" lang="en-US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can expect to experience average speeds of 3 Mbps to 6 Mbps download and up to 1.5 Mbps upload with an </a:t>
            </a:r>
            <a:r>
              <a:rPr b="1" i="1" lang="en-US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rPr>
              <a:t>average latency of 150 ms</a:t>
            </a: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. On the </a:t>
            </a:r>
            <a:r>
              <a:rPr b="1" i="1" lang="en-US">
                <a:solidFill>
                  <a:srgbClr val="85200C"/>
                </a:solidFill>
                <a:latin typeface="Open Sans"/>
                <a:ea typeface="Open Sans"/>
                <a:cs typeface="Open Sans"/>
                <a:sym typeface="Open Sans"/>
              </a:rPr>
              <a:t>Sprint 3G </a:t>
            </a: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network, users can expect to experience average speeds of 600 Kbps - 1.4 Mbps download and 350 Kbps - 500 Kbps upload with an </a:t>
            </a:r>
            <a:r>
              <a:rPr b="1" i="1" lang="en-US">
                <a:solidFill>
                  <a:srgbClr val="85200C"/>
                </a:solidFill>
                <a:latin typeface="Open Sans"/>
                <a:ea typeface="Open Sans"/>
                <a:cs typeface="Open Sans"/>
                <a:sym typeface="Open Sans"/>
              </a:rPr>
              <a:t>average latency of 400 ms</a:t>
            </a:r>
            <a:r>
              <a:rPr i="1" lang="en-US">
                <a:latin typeface="Open Sans"/>
                <a:ea typeface="Open Sans"/>
                <a:cs typeface="Open Sans"/>
                <a:sym typeface="Open Sans"/>
              </a:rPr>
              <a:t>."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11069550" y="6345000"/>
            <a:ext cx="1043099" cy="4686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1200">
                <a:solidFill>
                  <a:srgbClr val="666666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  <a:hlinkClick r:id="rId7"/>
              </a:rPr>
              <a:t>@igrigorik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1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4387FD"/>
      </a:accent1>
      <a:accent2>
        <a:srgbClr val="F44A3F"/>
      </a:accent2>
      <a:accent3>
        <a:srgbClr val="FFCC4D"/>
      </a:accent3>
      <a:accent4>
        <a:srgbClr val="0DA861"/>
      </a:accent4>
      <a:accent5>
        <a:srgbClr val="404040"/>
      </a:accent5>
      <a:accent6>
        <a:srgbClr val="E0E0E0"/>
      </a:accent6>
      <a:hlink>
        <a:srgbClr val="2364D7"/>
      </a:hlink>
      <a:folHlink>
        <a:srgbClr val="F4B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 1">
      <a:dk1>
        <a:srgbClr val="000000"/>
      </a:dk1>
      <a:lt1>
        <a:srgbClr val="FFFFFF"/>
      </a:lt1>
      <a:dk2>
        <a:srgbClr val="666666"/>
      </a:dk2>
      <a:lt2>
        <a:srgbClr val="999999"/>
      </a:lt2>
      <a:accent1>
        <a:srgbClr val="4387FD"/>
      </a:accent1>
      <a:accent2>
        <a:srgbClr val="F44A3F"/>
      </a:accent2>
      <a:accent3>
        <a:srgbClr val="FFCC4D"/>
      </a:accent3>
      <a:accent4>
        <a:srgbClr val="0DA861"/>
      </a:accent4>
      <a:accent5>
        <a:srgbClr val="404040"/>
      </a:accent5>
      <a:accent6>
        <a:srgbClr val="E0E0E0"/>
      </a:accent6>
      <a:hlink>
        <a:srgbClr val="2364D7"/>
      </a:hlink>
      <a:folHlink>
        <a:srgbClr val="F4B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